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3" r:id="rId4"/>
  </p:sldMasterIdLst>
  <p:notesMasterIdLst>
    <p:notesMasterId r:id="rId52"/>
  </p:notesMasterIdLst>
  <p:handoutMasterIdLst>
    <p:handoutMasterId r:id="rId53"/>
  </p:handoutMasterIdLst>
  <p:sldIdLst>
    <p:sldId id="325" r:id="rId5"/>
    <p:sldId id="307" r:id="rId6"/>
    <p:sldId id="341" r:id="rId7"/>
    <p:sldId id="358" r:id="rId8"/>
    <p:sldId id="359" r:id="rId9"/>
    <p:sldId id="357" r:id="rId10"/>
    <p:sldId id="356" r:id="rId11"/>
    <p:sldId id="355" r:id="rId12"/>
    <p:sldId id="354" r:id="rId13"/>
    <p:sldId id="353" r:id="rId14"/>
    <p:sldId id="352" r:id="rId15"/>
    <p:sldId id="351" r:id="rId16"/>
    <p:sldId id="350" r:id="rId17"/>
    <p:sldId id="349" r:id="rId18"/>
    <p:sldId id="348" r:id="rId19"/>
    <p:sldId id="347" r:id="rId20"/>
    <p:sldId id="360" r:id="rId21"/>
    <p:sldId id="346" r:id="rId22"/>
    <p:sldId id="345" r:id="rId23"/>
    <p:sldId id="344" r:id="rId24"/>
    <p:sldId id="343" r:id="rId25"/>
    <p:sldId id="342" r:id="rId26"/>
    <p:sldId id="361" r:id="rId27"/>
    <p:sldId id="385" r:id="rId28"/>
    <p:sldId id="376" r:id="rId29"/>
    <p:sldId id="375" r:id="rId30"/>
    <p:sldId id="374" r:id="rId31"/>
    <p:sldId id="373" r:id="rId32"/>
    <p:sldId id="372" r:id="rId33"/>
    <p:sldId id="371" r:id="rId34"/>
    <p:sldId id="370" r:id="rId35"/>
    <p:sldId id="369" r:id="rId36"/>
    <p:sldId id="368" r:id="rId37"/>
    <p:sldId id="367" r:id="rId38"/>
    <p:sldId id="377" r:id="rId39"/>
    <p:sldId id="366" r:id="rId40"/>
    <p:sldId id="365" r:id="rId41"/>
    <p:sldId id="364" r:id="rId42"/>
    <p:sldId id="378" r:id="rId43"/>
    <p:sldId id="363" r:id="rId44"/>
    <p:sldId id="362" r:id="rId45"/>
    <p:sldId id="379" r:id="rId46"/>
    <p:sldId id="384" r:id="rId47"/>
    <p:sldId id="380" r:id="rId48"/>
    <p:sldId id="383" r:id="rId49"/>
    <p:sldId id="382" r:id="rId50"/>
    <p:sldId id="32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2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8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0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7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541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074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824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2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902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272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9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54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02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14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01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1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901" r:id="rId14"/>
    <p:sldLayoutId id="214748390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ojitha-31/Applied-Data-Science-Capstone-IBM/blob/main/Hands-on%20Lab_%20Data%20Wrangling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Poojitha-31/Applied-Data-Science-Capstone-IBM/blob/main/jupyter-labs-eda-dataviz.ipynb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ojitha-31/Applied-Data-Science-Capstone-IBM/blob/main/EDA%20with%20SQL%20sqllite%20lab.ipynb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ojitha-31/Applied-Data-Science-Capstone-IBM/blob/main/lab_jupyter_launch_site_location.ipynb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xastechuniversity-my.sharepoint.com/personal/plaxmipo_ttu_edu/Documents/Vamsi%20whatsapp%20chat%20-%20highlighted%20(1).docx?web=1" TargetMode="External"/><Relationship Id="rId2" Type="http://schemas.openxmlformats.org/officeDocument/2006/relationships/hyperlink" Target="https://github.com/Poojitha-31/Applied-Data-Science-Capstone-IBM/blob/main/spacex_dash_app.py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ojitha-31/Applied-Data-Science-Capstone-IBM/blob/main/SpaceX_Machine%20Learning%20Prediction_Part_5.ipynb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ojitha-31/Applied-Data-Science-Capstone-IB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ojitha-31/Applied-Data-Science-Capstone-IBM/blob/main/Hands-on%20Lab_%20Complete%20the%20Data%20Collection%20API%20Lab.ipynb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ojitha-31/Applied-Data-Science-Capstone-IBM/blob/main/Data%20Collection%20with%20Web%20Scraping%20lab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1115167"/>
            <a:ext cx="8534136" cy="2313833"/>
          </a:xfrm>
        </p:spPr>
        <p:txBody>
          <a:bodyPr/>
          <a:lstStyle/>
          <a:p>
            <a:r>
              <a:rPr lang="en-US" dirty="0"/>
              <a:t>Data Science Capstone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2FBE7-A6FF-AE17-E56D-BFB9CD658422}"/>
              </a:ext>
            </a:extLst>
          </p:cNvPr>
          <p:cNvSpPr txBox="1"/>
          <p:nvPr/>
        </p:nvSpPr>
        <p:spPr>
          <a:xfrm>
            <a:off x="1034143" y="3940629"/>
            <a:ext cx="6128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Laxmi Poojitha Polireddi</a:t>
            </a:r>
          </a:p>
          <a:p>
            <a:r>
              <a:rPr lang="en-US" sz="4000" dirty="0"/>
              <a:t>11/01/2024</a:t>
            </a:r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9985-89A1-323B-F380-8D5496408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14" dirty="0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en-US" sz="5400" b="1" spc="5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85" dirty="0">
                <a:solidFill>
                  <a:schemeClr val="accent1">
                    <a:lumMod val="50000"/>
                  </a:schemeClr>
                </a:solidFill>
              </a:rPr>
              <a:t>Wrangling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86D07-098B-5A9A-2B94-D8D5D83D5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66" y="1701037"/>
            <a:ext cx="6023948" cy="3455925"/>
          </a:xfrm>
        </p:spPr>
        <p:txBody>
          <a:bodyPr>
            <a:noAutofit/>
          </a:bodyPr>
          <a:lstStyle/>
          <a:p>
            <a:r>
              <a:rPr lang="en-US" sz="2200" dirty="0"/>
              <a:t>We performed exploratory data analysis  and determined the training labels.</a:t>
            </a:r>
          </a:p>
          <a:p>
            <a:r>
              <a:rPr lang="en-US" sz="2200" dirty="0"/>
              <a:t>We calculated the number of launches at  each site, and the number and occurrence  of each orbits</a:t>
            </a:r>
          </a:p>
          <a:p>
            <a:r>
              <a:rPr lang="en-US" sz="2200" dirty="0"/>
              <a:t>We created landing outcome label from  outcome column and exported the results  to csv.</a:t>
            </a:r>
          </a:p>
          <a:p>
            <a:r>
              <a:rPr lang="en-US" sz="2200" dirty="0"/>
              <a:t>The link to the notebook is: </a:t>
            </a:r>
            <a:r>
              <a:rPr lang="en-US" sz="2200" dirty="0">
                <a:hlinkClick r:id="rId3"/>
              </a:rPr>
              <a:t>https://github.com/Poojitha-31/Applied-Data-Science-Capstone-IBM/blob/main/Hands-on%20Lab_%20Data%20Wrangling.ipynb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4A7F0-B493-7F46-03FA-FBC9B01D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0F9C590C-9A93-2543-7059-61674E615087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4" cstate="print"/>
          <a:stretch>
            <a:fillRect/>
          </a:stretch>
        </p:blipFill>
        <p:spPr>
          <a:xfrm>
            <a:off x="6955405" y="1690688"/>
            <a:ext cx="4127123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98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DF8C6B-3049-4645-9BCF-24E58D257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869191-9817-4FE4-A858-D493A6038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FAF188-9C2B-4694-9A03-8A905700D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0A5AC-1D87-DE2D-672E-DFFA50DA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07" y="546115"/>
            <a:ext cx="5846419" cy="17806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spc="-265" dirty="0">
                <a:solidFill>
                  <a:schemeClr val="accent1">
                    <a:lumMod val="50000"/>
                  </a:schemeClr>
                </a:solidFill>
              </a:rPr>
              <a:t>EDA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14" dirty="0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en-US" sz="5400" b="1" spc="13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75" dirty="0">
                <a:solidFill>
                  <a:schemeClr val="accent1">
                    <a:lumMod val="50000"/>
                  </a:schemeClr>
                </a:solidFill>
              </a:rPr>
              <a:t>Visualization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F22DD-8532-CE94-7473-A4744F3E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34C9-8859-ADAD-0162-5673521F5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11" y="2508966"/>
            <a:ext cx="5846419" cy="3095445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n-US" sz="2200" spc="-210" dirty="0">
                <a:solidFill>
                  <a:schemeClr val="tx1"/>
                </a:solidFill>
              </a:rPr>
              <a:t>We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40" dirty="0">
                <a:solidFill>
                  <a:schemeClr val="tx1"/>
                </a:solidFill>
              </a:rPr>
              <a:t>explored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the</a:t>
            </a:r>
            <a:r>
              <a:rPr lang="en-US" sz="2200" spc="80" dirty="0">
                <a:solidFill>
                  <a:schemeClr val="tx1"/>
                </a:solidFill>
              </a:rPr>
              <a:t> </a:t>
            </a:r>
            <a:r>
              <a:rPr lang="en-US" sz="2200" spc="-45" dirty="0">
                <a:solidFill>
                  <a:schemeClr val="tx1"/>
                </a:solidFill>
              </a:rPr>
              <a:t>data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40" dirty="0">
                <a:solidFill>
                  <a:schemeClr val="tx1"/>
                </a:solidFill>
              </a:rPr>
              <a:t>by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-45" dirty="0">
                <a:solidFill>
                  <a:schemeClr val="tx1"/>
                </a:solidFill>
              </a:rPr>
              <a:t>visualizing </a:t>
            </a:r>
            <a:r>
              <a:rPr lang="en-US" sz="2200" spc="-40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the</a:t>
            </a:r>
            <a:r>
              <a:rPr lang="en-US" sz="2200" spc="-30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relationship</a:t>
            </a:r>
            <a:r>
              <a:rPr lang="en-US" sz="2200" spc="509" dirty="0">
                <a:solidFill>
                  <a:schemeClr val="tx1"/>
                </a:solidFill>
              </a:rPr>
              <a:t> </a:t>
            </a:r>
            <a:r>
              <a:rPr lang="en-US" sz="2200" spc="-55" dirty="0">
                <a:solidFill>
                  <a:schemeClr val="tx1"/>
                </a:solidFill>
              </a:rPr>
              <a:t>between</a:t>
            </a:r>
            <a:r>
              <a:rPr lang="en-US" sz="2200" spc="475" dirty="0">
                <a:solidFill>
                  <a:schemeClr val="tx1"/>
                </a:solidFill>
              </a:rPr>
              <a:t> </a:t>
            </a:r>
            <a:r>
              <a:rPr lang="en-US" sz="2200" spc="15" dirty="0">
                <a:solidFill>
                  <a:schemeClr val="tx1"/>
                </a:solidFill>
              </a:rPr>
              <a:t>flight </a:t>
            </a:r>
            <a:r>
              <a:rPr lang="en-US" sz="2200" spc="20" dirty="0">
                <a:solidFill>
                  <a:schemeClr val="tx1"/>
                </a:solidFill>
              </a:rPr>
              <a:t> </a:t>
            </a:r>
            <a:r>
              <a:rPr lang="en-US" sz="2200" spc="-55" dirty="0">
                <a:solidFill>
                  <a:schemeClr val="tx1"/>
                </a:solidFill>
              </a:rPr>
              <a:t>number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70" dirty="0">
                <a:solidFill>
                  <a:schemeClr val="tx1"/>
                </a:solidFill>
              </a:rPr>
              <a:t>and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80" dirty="0">
                <a:solidFill>
                  <a:schemeClr val="tx1"/>
                </a:solidFill>
              </a:rPr>
              <a:t>launch</a:t>
            </a:r>
            <a:r>
              <a:rPr lang="en-US" sz="2200" spc="50" dirty="0">
                <a:solidFill>
                  <a:schemeClr val="tx1"/>
                </a:solidFill>
              </a:rPr>
              <a:t> </a:t>
            </a:r>
            <a:r>
              <a:rPr lang="en-US" sz="2200" spc="-85" dirty="0">
                <a:solidFill>
                  <a:schemeClr val="tx1"/>
                </a:solidFill>
              </a:rPr>
              <a:t>Site,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55" dirty="0">
                <a:solidFill>
                  <a:schemeClr val="tx1"/>
                </a:solidFill>
              </a:rPr>
              <a:t>payload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-70" dirty="0">
                <a:solidFill>
                  <a:schemeClr val="tx1"/>
                </a:solidFill>
              </a:rPr>
              <a:t>and </a:t>
            </a:r>
            <a:r>
              <a:rPr lang="en-US" sz="2200" spc="-65" dirty="0">
                <a:solidFill>
                  <a:schemeClr val="tx1"/>
                </a:solidFill>
              </a:rPr>
              <a:t> </a:t>
            </a:r>
            <a:r>
              <a:rPr lang="en-US" sz="2200" spc="-80" dirty="0">
                <a:solidFill>
                  <a:schemeClr val="tx1"/>
                </a:solidFill>
              </a:rPr>
              <a:t>launch </a:t>
            </a:r>
            <a:r>
              <a:rPr lang="en-US" sz="2200" spc="-50" dirty="0">
                <a:solidFill>
                  <a:schemeClr val="tx1"/>
                </a:solidFill>
              </a:rPr>
              <a:t>site, </a:t>
            </a:r>
            <a:r>
              <a:rPr lang="en-US" sz="2200" spc="-125" dirty="0">
                <a:solidFill>
                  <a:schemeClr val="tx1"/>
                </a:solidFill>
              </a:rPr>
              <a:t>success</a:t>
            </a:r>
            <a:r>
              <a:rPr lang="en-US" sz="2200" spc="-120" dirty="0">
                <a:solidFill>
                  <a:schemeClr val="tx1"/>
                </a:solidFill>
              </a:rPr>
              <a:t> </a:t>
            </a:r>
            <a:r>
              <a:rPr lang="en-US" sz="2200" spc="-40" dirty="0">
                <a:solidFill>
                  <a:schemeClr val="tx1"/>
                </a:solidFill>
              </a:rPr>
              <a:t>rate </a:t>
            </a:r>
            <a:r>
              <a:rPr lang="en-US" sz="2200" spc="-5" dirty="0">
                <a:solidFill>
                  <a:schemeClr val="tx1"/>
                </a:solidFill>
              </a:rPr>
              <a:t>of </a:t>
            </a:r>
            <a:r>
              <a:rPr lang="en-US" sz="2200" spc="-120" dirty="0">
                <a:solidFill>
                  <a:schemeClr val="tx1"/>
                </a:solidFill>
              </a:rPr>
              <a:t>each</a:t>
            </a:r>
            <a:r>
              <a:rPr lang="en-US" sz="2200" spc="-114" dirty="0">
                <a:solidFill>
                  <a:schemeClr val="tx1"/>
                </a:solidFill>
              </a:rPr>
              <a:t> </a:t>
            </a:r>
            <a:r>
              <a:rPr lang="en-US" sz="2200" spc="25" dirty="0">
                <a:solidFill>
                  <a:schemeClr val="tx1"/>
                </a:solidFill>
              </a:rPr>
              <a:t>orbit </a:t>
            </a:r>
            <a:r>
              <a:rPr lang="en-US" sz="2200" spc="30" dirty="0">
                <a:solidFill>
                  <a:schemeClr val="tx1"/>
                </a:solidFill>
              </a:rPr>
              <a:t> </a:t>
            </a:r>
            <a:r>
              <a:rPr lang="en-US" sz="2200" spc="-50" dirty="0">
                <a:solidFill>
                  <a:schemeClr val="tx1"/>
                </a:solidFill>
              </a:rPr>
              <a:t>type,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10" dirty="0">
                <a:solidFill>
                  <a:schemeClr val="tx1"/>
                </a:solidFill>
              </a:rPr>
              <a:t>flight</a:t>
            </a:r>
            <a:r>
              <a:rPr lang="en-US" sz="2200" spc="80" dirty="0">
                <a:solidFill>
                  <a:schemeClr val="tx1"/>
                </a:solidFill>
              </a:rPr>
              <a:t> </a:t>
            </a:r>
            <a:r>
              <a:rPr lang="en-US" sz="2200" spc="-55" dirty="0">
                <a:solidFill>
                  <a:schemeClr val="tx1"/>
                </a:solidFill>
              </a:rPr>
              <a:t>number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-70" dirty="0">
                <a:solidFill>
                  <a:schemeClr val="tx1"/>
                </a:solidFill>
              </a:rPr>
              <a:t>and</a:t>
            </a:r>
            <a:r>
              <a:rPr lang="en-US" sz="2200" spc="55" dirty="0">
                <a:solidFill>
                  <a:schemeClr val="tx1"/>
                </a:solidFill>
              </a:rPr>
              <a:t> </a:t>
            </a:r>
            <a:r>
              <a:rPr lang="en-US" sz="2200" spc="25" dirty="0">
                <a:solidFill>
                  <a:schemeClr val="tx1"/>
                </a:solidFill>
              </a:rPr>
              <a:t>orbit</a:t>
            </a:r>
            <a:r>
              <a:rPr lang="en-US" sz="2200" spc="85" dirty="0">
                <a:solidFill>
                  <a:schemeClr val="tx1"/>
                </a:solidFill>
              </a:rPr>
              <a:t> </a:t>
            </a:r>
            <a:r>
              <a:rPr lang="en-US" sz="2200" spc="-50" dirty="0">
                <a:solidFill>
                  <a:schemeClr val="tx1"/>
                </a:solidFill>
              </a:rPr>
              <a:t>type,</a:t>
            </a:r>
            <a:r>
              <a:rPr lang="en-US" sz="2200" spc="90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the </a:t>
            </a:r>
            <a:r>
              <a:rPr lang="en-US" sz="2200" spc="-570" dirty="0">
                <a:solidFill>
                  <a:schemeClr val="tx1"/>
                </a:solidFill>
              </a:rPr>
              <a:t> </a:t>
            </a:r>
            <a:r>
              <a:rPr lang="en-US" sz="2200" spc="-80" dirty="0">
                <a:solidFill>
                  <a:schemeClr val="tx1"/>
                </a:solidFill>
              </a:rPr>
              <a:t>launch</a:t>
            </a:r>
            <a:r>
              <a:rPr lang="en-US" sz="2200" spc="45" dirty="0">
                <a:solidFill>
                  <a:schemeClr val="tx1"/>
                </a:solidFill>
              </a:rPr>
              <a:t> </a:t>
            </a:r>
            <a:r>
              <a:rPr lang="en-US" sz="2200" spc="-130" dirty="0">
                <a:solidFill>
                  <a:schemeClr val="tx1"/>
                </a:solidFill>
              </a:rPr>
              <a:t>success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-70" dirty="0">
                <a:solidFill>
                  <a:schemeClr val="tx1"/>
                </a:solidFill>
              </a:rPr>
              <a:t>yearly</a:t>
            </a:r>
            <a:r>
              <a:rPr lang="en-US" sz="2200" spc="85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trend.</a:t>
            </a:r>
            <a:endParaRPr lang="en-US" sz="2200" dirty="0">
              <a:solidFill>
                <a:schemeClr val="tx1"/>
              </a:solidFill>
            </a:endParaRPr>
          </a:p>
          <a:p>
            <a:pPr indent="-228600"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link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notebook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is: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  <a:hlinkClick r:id="rId2"/>
              </a:rPr>
              <a:t>https://github.com/Poojitha-31/Applied-Data-Science-Capstone-IBM/blob/main/jupyter-labs-eda-dataviz.ipynb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7" name="object 6" descr="A graph showing a line&#10;&#10;Description automatically generated">
            <a:extLst>
              <a:ext uri="{FF2B5EF4-FFF2-40B4-BE49-F238E27FC236}">
                <a16:creationId xmlns:a16="http://schemas.microsoft.com/office/drawing/2014/main" id="{02A34011-0302-4F41-968E-732544744236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3" cstate="print"/>
          <a:srcRect r="4685" b="-6"/>
          <a:stretch/>
        </p:blipFill>
        <p:spPr>
          <a:xfrm>
            <a:off x="7033353" y="681186"/>
            <a:ext cx="4468272" cy="25134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B57D9A5-B0E6-43E8-854F-D4931B715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34335" y="3701441"/>
            <a:ext cx="474286" cy="4462556"/>
          </a:xfrm>
          <a:prstGeom prst="rect">
            <a:avLst/>
          </a:prstGeom>
          <a:solidFill>
            <a:srgbClr val="D594E7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object 5" descr="A graph of success rate&#10;&#10;Description automatically generated">
            <a:extLst>
              <a:ext uri="{FF2B5EF4-FFF2-40B4-BE49-F238E27FC236}">
                <a16:creationId xmlns:a16="http://schemas.microsoft.com/office/drawing/2014/main" id="{2171E9AE-6097-9502-128A-9A339D044009}"/>
              </a:ext>
            </a:extLst>
          </p:cNvPr>
          <p:cNvPicPr/>
          <p:nvPr/>
        </p:nvPicPr>
        <p:blipFill>
          <a:blip r:embed="rId4" cstate="print"/>
          <a:srcRect r="1774" b="-4"/>
          <a:stretch/>
        </p:blipFill>
        <p:spPr>
          <a:xfrm>
            <a:off x="7040204" y="3312406"/>
            <a:ext cx="4461431" cy="250955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3C683-4ED7-4AE6-89E4-9D232F277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594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16944E-CD1D-4711-8E65-112105B92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594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FE89-97A6-991E-385B-17465840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42900"/>
            <a:ext cx="10660350" cy="972232"/>
          </a:xfrm>
        </p:spPr>
        <p:txBody>
          <a:bodyPr>
            <a:normAutofit/>
          </a:bodyPr>
          <a:lstStyle/>
          <a:p>
            <a:r>
              <a:rPr lang="en-US" sz="5400" b="1" spc="-265" dirty="0">
                <a:solidFill>
                  <a:schemeClr val="accent1">
                    <a:lumMod val="50000"/>
                  </a:schemeClr>
                </a:solidFill>
              </a:rPr>
              <a:t>EDA</a:t>
            </a:r>
            <a:r>
              <a:rPr lang="en-US" sz="5400" b="1" spc="9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en-US" sz="5400" b="1" spc="9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325" dirty="0">
                <a:solidFill>
                  <a:schemeClr val="accent1">
                    <a:lumMod val="50000"/>
                  </a:schemeClr>
                </a:solidFill>
              </a:rPr>
              <a:t>SQL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5A257-3225-29D5-EFE8-BFE4C6501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400515"/>
            <a:ext cx="10660350" cy="4056969"/>
          </a:xfrm>
        </p:spPr>
        <p:txBody>
          <a:bodyPr>
            <a:noAutofit/>
          </a:bodyPr>
          <a:lstStyle/>
          <a:p>
            <a:pPr marL="241300" marR="762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 </a:t>
            </a:r>
            <a:r>
              <a:rPr lang="en-US" sz="2200" spc="-20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loaded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lang="en-US" sz="2200" spc="-155" dirty="0">
                <a:solidFill>
                  <a:srgbClr val="292929"/>
                </a:solidFill>
                <a:cs typeface="Microsoft Sans Serif"/>
              </a:rPr>
              <a:t>SpaceX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dataset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into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cs typeface="Microsoft Sans Serif"/>
              </a:rPr>
              <a:t>PostgreSQL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database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without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leaving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 err="1">
                <a:solidFill>
                  <a:srgbClr val="292929"/>
                </a:solidFill>
                <a:cs typeface="Microsoft Sans Serif"/>
              </a:rPr>
              <a:t>jupyter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notebook.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applied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60" dirty="0">
                <a:solidFill>
                  <a:srgbClr val="292929"/>
                </a:solidFill>
                <a:cs typeface="Microsoft Sans Serif"/>
              </a:rPr>
              <a:t>EDA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0" dirty="0">
                <a:solidFill>
                  <a:srgbClr val="292929"/>
                </a:solidFill>
                <a:cs typeface="Microsoft Sans Serif"/>
              </a:rPr>
              <a:t>SQL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get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insight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from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data.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wrote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queries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35" dirty="0">
                <a:solidFill>
                  <a:srgbClr val="292929"/>
                </a:solidFill>
                <a:cs typeface="Microsoft Sans Serif"/>
              </a:rPr>
              <a:t>to</a:t>
            </a:r>
            <a:endParaRPr lang="en-US" sz="2200" dirty="0"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find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out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instance:</a:t>
            </a:r>
            <a:endParaRPr lang="en-US" sz="22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200" dirty="0">
                <a:cs typeface="Microsoft Sans Serif"/>
              </a:rPr>
              <a:t>The names of unique launch sites in the space mission.</a:t>
            </a: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200" dirty="0">
                <a:cs typeface="Microsoft Sans Serif"/>
              </a:rPr>
              <a:t>The total payload mass carried by boosters launched by NASA (CRS)</a:t>
            </a: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200" dirty="0">
                <a:cs typeface="Microsoft Sans Serif"/>
              </a:rPr>
              <a:t>The average payload mass carried by booster version F9 v1.1</a:t>
            </a: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200" dirty="0">
                <a:cs typeface="Microsoft Sans Serif"/>
              </a:rPr>
              <a:t>The total number of successful and failure mission outcomes</a:t>
            </a: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200" dirty="0">
                <a:cs typeface="Microsoft Sans Serif"/>
              </a:rPr>
              <a:t>The failed landing outcomes in drone ship, their booster version and launch site names.</a:t>
            </a:r>
          </a:p>
          <a:p>
            <a:pPr marL="241300" marR="62865" indent="-228600">
              <a:lnSpc>
                <a:spcPct val="101099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link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notebook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lang="en-US" sz="2200" spc="75" dirty="0">
                <a:solidFill>
                  <a:srgbClr val="0462C1"/>
                </a:solidFill>
                <a:cs typeface="Microsoft Sans Serif"/>
              </a:rPr>
              <a:t>: </a:t>
            </a:r>
            <a:r>
              <a:rPr lang="en-US" sz="2200" spc="75" dirty="0">
                <a:solidFill>
                  <a:srgbClr val="0462C1"/>
                </a:solidFill>
                <a:cs typeface="Microsoft Sans Serif"/>
                <a:hlinkClick r:id="rId2"/>
              </a:rPr>
              <a:t>https://github.com/Poojitha-31/Applied-Data-Science-Capstone-IBM/blob/main/EDA%20with%20SQL%20sqllite%20lab.ipynb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D76C1-29E7-2CAF-0FF0-05BD4599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5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F9C0-BF16-053A-8EED-CADF8513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35" y="315687"/>
            <a:ext cx="10660350" cy="816428"/>
          </a:xfrm>
        </p:spPr>
        <p:txBody>
          <a:bodyPr>
            <a:normAutofit fontScale="90000"/>
          </a:bodyPr>
          <a:lstStyle/>
          <a:p>
            <a:r>
              <a:rPr lang="en-US" sz="5400" b="1" spc="-45" dirty="0">
                <a:solidFill>
                  <a:schemeClr val="accent1">
                    <a:lumMod val="50000"/>
                  </a:schemeClr>
                </a:solidFill>
              </a:rPr>
              <a:t>Build</a:t>
            </a:r>
            <a:r>
              <a:rPr lang="en-US" sz="5400" b="1" spc="13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75" dirty="0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85" dirty="0">
                <a:solidFill>
                  <a:schemeClr val="accent1">
                    <a:lumMod val="50000"/>
                  </a:schemeClr>
                </a:solidFill>
              </a:rPr>
              <a:t>Interactive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40" dirty="0">
                <a:solidFill>
                  <a:schemeClr val="accent1">
                    <a:lumMod val="50000"/>
                  </a:schemeClr>
                </a:solidFill>
              </a:rPr>
              <a:t>Map</a:t>
            </a:r>
            <a:r>
              <a:rPr lang="en-US" sz="5400" b="1" spc="13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en-US" sz="5400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90" dirty="0">
                <a:solidFill>
                  <a:schemeClr val="accent1">
                    <a:lumMod val="50000"/>
                  </a:schemeClr>
                </a:solidFill>
              </a:rPr>
              <a:t>Folium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CE86E-3188-8D66-D615-3C9BF1ABC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035" y="1211716"/>
            <a:ext cx="10660350" cy="3816875"/>
          </a:xfrm>
        </p:spPr>
        <p:txBody>
          <a:bodyPr>
            <a:noAutofit/>
          </a:bodyPr>
          <a:lstStyle/>
          <a:p>
            <a:pPr marL="241300" indent="-228600" algn="just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marked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all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sites,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added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map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objects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cs typeface="Microsoft Sans Serif"/>
              </a:rPr>
              <a:t>such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as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markers,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circles,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lines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35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dirty="0"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mark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5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or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failure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launches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each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site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on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folium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map.</a:t>
            </a:r>
            <a:endParaRPr lang="en-US" sz="2200" dirty="0">
              <a:cs typeface="Microsoft Sans Serif"/>
            </a:endParaRPr>
          </a:p>
          <a:p>
            <a:pPr marL="241300" marR="53975" indent="-228600" algn="just">
              <a:lnSpc>
                <a:spcPts val="238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assigned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feature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outcomes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(failure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or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cs typeface="Microsoft Sans Serif"/>
              </a:rPr>
              <a:t>success)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10" dirty="0">
                <a:solidFill>
                  <a:srgbClr val="292929"/>
                </a:solidFill>
                <a:cs typeface="Microsoft Sans Serif"/>
              </a:rPr>
              <a:t>class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0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1.i.e.,</a:t>
            </a:r>
            <a:r>
              <a:rPr lang="en-US" sz="22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0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failure,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1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5" dirty="0">
                <a:solidFill>
                  <a:srgbClr val="292929"/>
                </a:solidFill>
                <a:cs typeface="Microsoft Sans Serif"/>
              </a:rPr>
              <a:t>success.</a:t>
            </a:r>
            <a:endParaRPr lang="en-US" sz="2200" dirty="0">
              <a:cs typeface="Microsoft Sans Serif"/>
            </a:endParaRPr>
          </a:p>
          <a:p>
            <a:pPr marL="241300" indent="-228600" algn="just">
              <a:lnSpc>
                <a:spcPts val="2510"/>
              </a:lnSpc>
              <a:spcBef>
                <a:spcPts val="1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color-labeled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marker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clusters,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identified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which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sites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cs typeface="Microsoft Sans Serif"/>
              </a:rPr>
              <a:t>have</a:t>
            </a:r>
            <a:r>
              <a:rPr lang="en-US" sz="2200" dirty="0"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relatively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high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rate.</a:t>
            </a:r>
            <a:endParaRPr lang="en-US" sz="2200" dirty="0">
              <a:cs typeface="Microsoft Sans Serif"/>
            </a:endParaRPr>
          </a:p>
          <a:p>
            <a:pPr marL="241300" marR="253365" indent="-228600" algn="just">
              <a:lnSpc>
                <a:spcPts val="238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calculated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distances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between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site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its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proximities.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answered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cs typeface="Microsoft Sans Serif"/>
              </a:rPr>
              <a:t>some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question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instance:</a:t>
            </a:r>
            <a:endParaRPr lang="en-US" sz="2200" dirty="0">
              <a:cs typeface="Microsoft Sans Serif"/>
            </a:endParaRPr>
          </a:p>
          <a:p>
            <a:pPr marL="927100" marR="253365" lvl="2">
              <a:lnSpc>
                <a:spcPts val="238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Are launch sites near railways, highways and coastlines.</a:t>
            </a:r>
          </a:p>
          <a:p>
            <a:pPr marL="927100" marR="253365" lvl="2">
              <a:lnSpc>
                <a:spcPts val="238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Do launch sites keep certain distance away from cities. </a:t>
            </a:r>
          </a:p>
          <a:p>
            <a:pPr marL="241300" marR="253365" lvl="1" indent="0">
              <a:lnSpc>
                <a:spcPts val="2380"/>
              </a:lnSpc>
              <a:spcBef>
                <a:spcPts val="1425"/>
              </a:spcBef>
              <a:buNone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link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notebook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lang="en-US" sz="2200" spc="75" dirty="0">
                <a:solidFill>
                  <a:srgbClr val="0462C1"/>
                </a:solidFill>
                <a:cs typeface="Microsoft Sans Serif"/>
              </a:rPr>
              <a:t>: </a:t>
            </a:r>
            <a:r>
              <a:rPr lang="en-US" sz="2200" spc="75" dirty="0">
                <a:solidFill>
                  <a:srgbClr val="0462C1"/>
                </a:solidFill>
                <a:cs typeface="Microsoft Sans Serif"/>
                <a:hlinkClick r:id="rId2"/>
              </a:rPr>
              <a:t>https://github.com/Poojitha-31/Applied-Data-Science-Capstone-IBM/blob/main/lab_jupyter_launch_site_location.ipynb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1DC15-C683-AB0D-006A-9EA156FC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8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F8D1-BC3C-4E72-6334-8AF895E4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5" dirty="0">
                <a:solidFill>
                  <a:schemeClr val="accent1">
                    <a:lumMod val="50000"/>
                  </a:schemeClr>
                </a:solidFill>
              </a:rPr>
              <a:t>Build</a:t>
            </a:r>
            <a:r>
              <a:rPr lang="en-US" sz="5400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5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00" dirty="0">
                <a:solidFill>
                  <a:schemeClr val="accent1">
                    <a:lumMod val="50000"/>
                  </a:schemeClr>
                </a:solidFill>
              </a:rPr>
              <a:t>Dashboard</a:t>
            </a:r>
            <a:r>
              <a:rPr lang="en-US" sz="5400" b="1" spc="16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55" dirty="0" err="1">
                <a:solidFill>
                  <a:schemeClr val="accent1">
                    <a:lumMod val="50000"/>
                  </a:schemeClr>
                </a:solidFill>
              </a:rPr>
              <a:t>Plotly</a:t>
            </a:r>
            <a:r>
              <a:rPr lang="en-US" sz="5400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80" dirty="0">
                <a:solidFill>
                  <a:schemeClr val="accent1">
                    <a:lumMod val="50000"/>
                  </a:schemeClr>
                </a:solidFill>
              </a:rPr>
              <a:t>Dash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4334C-AF14-D118-8FB3-2D631AE2E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690688"/>
            <a:ext cx="10660350" cy="3964151"/>
          </a:xfrm>
        </p:spPr>
        <p:txBody>
          <a:bodyPr/>
          <a:lstStyle/>
          <a:p>
            <a:pPr marL="241300" indent="-229235">
              <a:lnSpc>
                <a:spcPct val="100000"/>
              </a:lnSpc>
              <a:spcBef>
                <a:spcPts val="123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20" dirty="0">
                <a:solidFill>
                  <a:srgbClr val="292929"/>
                </a:solidFill>
                <a:cs typeface="Microsoft Sans Serif"/>
              </a:rPr>
              <a:t>built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5"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interactive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dashboard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 err="1">
                <a:solidFill>
                  <a:srgbClr val="292929"/>
                </a:solidFill>
                <a:cs typeface="Microsoft Sans Serif"/>
              </a:rPr>
              <a:t>Plotly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dash</a:t>
            </a:r>
            <a:endParaRPr lang="en-US" sz="2200" dirty="0"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5" dirty="0">
                <a:solidFill>
                  <a:srgbClr val="292929"/>
                </a:solidFill>
                <a:cs typeface="Microsoft Sans Serif"/>
              </a:rPr>
              <a:t>plotted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pie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charts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showing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total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launches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by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certain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sites</a:t>
            </a:r>
            <a:endParaRPr lang="en-US" sz="2200" dirty="0">
              <a:cs typeface="Microsoft Sans Serif"/>
            </a:endParaRPr>
          </a:p>
          <a:p>
            <a:pPr marL="241300" marR="5080" indent="-229235">
              <a:lnSpc>
                <a:spcPts val="238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5" dirty="0">
                <a:solidFill>
                  <a:srgbClr val="292929"/>
                </a:solidFill>
                <a:cs typeface="Microsoft Sans Serif"/>
              </a:rPr>
              <a:t>plotted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scatter</a:t>
            </a:r>
            <a:r>
              <a:rPr lang="en-US" sz="2200" spc="10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graph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showing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relationship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Outcome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Payload </a:t>
            </a:r>
            <a:r>
              <a:rPr lang="en-US" sz="2200" spc="-5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40" dirty="0">
                <a:solidFill>
                  <a:srgbClr val="292929"/>
                </a:solidFill>
                <a:cs typeface="Microsoft Sans Serif"/>
              </a:rPr>
              <a:t>Mass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(Kg)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different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booster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version.</a:t>
            </a:r>
            <a:endParaRPr lang="en-US" sz="2200" dirty="0">
              <a:cs typeface="Microsoft Sans Serif"/>
            </a:endParaRPr>
          </a:p>
          <a:p>
            <a:r>
              <a:rPr lang="en-US" sz="2200" dirty="0"/>
              <a:t>The link to the notebook is: </a:t>
            </a:r>
            <a:r>
              <a:rPr lang="en-US" sz="2200" dirty="0">
                <a:hlinkClick r:id="rId2"/>
              </a:rPr>
              <a:t>https://github.com/Poojitha-31/Applied-Data-Science-Capstone-IBM/blob/main/spacex_dash_app.py</a:t>
            </a:r>
            <a:endParaRPr lang="en-US" sz="2200" dirty="0"/>
          </a:p>
          <a:p>
            <a:r>
              <a:rPr lang="en-US" sz="2200" dirty="0"/>
              <a:t>Dashboard app link: </a:t>
            </a:r>
            <a:r>
              <a:rPr lang="en-US" sz="2200" dirty="0">
                <a:hlinkClick r:id="rId3"/>
              </a:rPr>
              <a:t>https://Poojitha-31-8050.theiadocker-0-labs-prod-theiak8s-  4-tor01.proxy.cognitiveclass.ai/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1C26C-0F80-9669-52A5-17C37178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09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207B-1543-F087-F9E3-13B3E3B8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85" dirty="0">
                <a:solidFill>
                  <a:schemeClr val="accent1">
                    <a:lumMod val="50000"/>
                  </a:schemeClr>
                </a:solidFill>
              </a:rPr>
              <a:t>Predictive</a:t>
            </a:r>
            <a:r>
              <a:rPr lang="en-US" sz="5400" b="1" spc="1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30" dirty="0">
                <a:solidFill>
                  <a:schemeClr val="accent1">
                    <a:lumMod val="50000"/>
                  </a:schemeClr>
                </a:solidFill>
              </a:rPr>
              <a:t>Analysis</a:t>
            </a:r>
            <a:r>
              <a:rPr lang="en-US" sz="5400" b="1" spc="15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25" dirty="0">
                <a:solidFill>
                  <a:schemeClr val="accent1">
                    <a:lumMod val="50000"/>
                  </a:schemeClr>
                </a:solidFill>
              </a:rPr>
              <a:t>(Classification)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2AC7-BFB1-3995-F9D7-540A54777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690688"/>
            <a:ext cx="10660350" cy="3964151"/>
          </a:xfrm>
        </p:spPr>
        <p:txBody>
          <a:bodyPr>
            <a:no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loaded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 err="1">
                <a:solidFill>
                  <a:srgbClr val="292929"/>
                </a:solidFill>
                <a:cs typeface="Microsoft Sans Serif"/>
              </a:rPr>
              <a:t>numpy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pandas,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transformed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data,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split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our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into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training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testing.</a:t>
            </a:r>
            <a:endParaRPr lang="en-US" sz="2200" dirty="0">
              <a:cs typeface="Microsoft Sans Serif"/>
            </a:endParaRPr>
          </a:p>
          <a:p>
            <a:pPr marL="241300" marR="1875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20" dirty="0">
                <a:solidFill>
                  <a:srgbClr val="292929"/>
                </a:solidFill>
                <a:cs typeface="Microsoft Sans Serif"/>
              </a:rPr>
              <a:t>built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different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machine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learning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models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tune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different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hyperparameters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0" dirty="0" err="1">
                <a:solidFill>
                  <a:srgbClr val="292929"/>
                </a:solidFill>
                <a:cs typeface="Microsoft Sans Serif"/>
              </a:rPr>
              <a:t>GridSearchCV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.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used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10" dirty="0">
                <a:solidFill>
                  <a:srgbClr val="292929"/>
                </a:solidFill>
                <a:cs typeface="Microsoft Sans Serif"/>
              </a:rPr>
              <a:t>accuracy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as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metric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our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model,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improved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model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200" dirty="0"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feature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engineering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algorithm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tuning.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found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best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performing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classification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model.</a:t>
            </a:r>
            <a:endParaRPr lang="en-US" sz="2200" dirty="0">
              <a:cs typeface="Microsoft Sans Serif"/>
            </a:endParaRPr>
          </a:p>
          <a:p>
            <a:pPr marL="241300" marR="232410" indent="-228600">
              <a:lnSpc>
                <a:spcPct val="101099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link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notebook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lang="en-US" sz="2200" spc="75" dirty="0">
                <a:solidFill>
                  <a:srgbClr val="0462C1"/>
                </a:solidFill>
                <a:cs typeface="Microsoft Sans Serif"/>
                <a:hlinkClick r:id="rId2"/>
              </a:rPr>
              <a:t>: https://github.com/Poojitha-31/Applied-Data-Science-Capstone-IBM/blob/main/SpaceX_Machine%20Learning%20Prediction_Part_5.ipynb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3A6DA-1C33-1F13-3CAB-8170DCCF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9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C992-6B2B-2FCC-69BB-BD2F15D5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78" y="540379"/>
            <a:ext cx="10660350" cy="1325563"/>
          </a:xfrm>
        </p:spPr>
        <p:txBody>
          <a:bodyPr/>
          <a:lstStyle/>
          <a:p>
            <a:r>
              <a:rPr lang="en-US" sz="5400" b="1" spc="-165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A1559-1B02-B60D-36AD-4D34A1516A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Exploratory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analysis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results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Interactive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analytics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demo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screenshots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Predictive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analysis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results</a:t>
            </a:r>
            <a:endParaRPr lang="en-US" sz="2200" dirty="0"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2EC05-D555-44E9-75D9-8247A312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1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2D4D9-24FB-1A32-07FA-D3024A53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EDA with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15C2-FBA7-05A3-C3D2-1F6D6CFDC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Insights drawn from EDA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4847-E943-4A25-C246-C08A83886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99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E5BB5-C613-359C-DBE8-2BB58A2E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25" dirty="0">
                <a:solidFill>
                  <a:schemeClr val="accent1">
                    <a:lumMod val="50000"/>
                  </a:schemeClr>
                </a:solidFill>
              </a:rPr>
              <a:t>Flight</a:t>
            </a:r>
            <a:r>
              <a:rPr lang="en-US" sz="5400" b="1" spc="14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20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lang="en-US" sz="5400" b="1" spc="14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80" dirty="0">
                <a:solidFill>
                  <a:schemeClr val="accent1">
                    <a:lumMod val="50000"/>
                  </a:schemeClr>
                </a:solidFill>
              </a:rPr>
              <a:t>vs.</a:t>
            </a:r>
            <a:r>
              <a:rPr lang="en-US" sz="5400" b="1" spc="13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6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sz="5400" b="1" spc="14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30" dirty="0">
                <a:solidFill>
                  <a:schemeClr val="accent1">
                    <a:lumMod val="50000"/>
                  </a:schemeClr>
                </a:solidFill>
              </a:rPr>
              <a:t>Site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9F71E-92BC-B386-03A6-E4711BFA4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812758"/>
            <a:ext cx="10823338" cy="3842081"/>
          </a:xfrm>
        </p:spPr>
        <p:txBody>
          <a:bodyPr/>
          <a:lstStyle/>
          <a:p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From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plot,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found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that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larger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5" dirty="0">
                <a:solidFill>
                  <a:srgbClr val="292929"/>
                </a:solidFill>
                <a:cs typeface="Microsoft Sans Serif"/>
              </a:rPr>
              <a:t>flight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amount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at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site,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greater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rate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at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site.</a:t>
            </a:r>
          </a:p>
          <a:p>
            <a:endParaRPr lang="en-US" sz="1800" dirty="0">
              <a:latin typeface="Microsoft Sans Serif"/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55C1E-631A-477E-5B19-5F5B12A0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47DF949C-4A5D-25C1-2631-7EC633AAFC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53" y="2838675"/>
            <a:ext cx="9677400" cy="28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01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A507B-F95E-914C-0E7C-A24F4106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25" dirty="0">
                <a:solidFill>
                  <a:schemeClr val="accent1">
                    <a:lumMod val="50000"/>
                  </a:schemeClr>
                </a:solidFill>
              </a:rPr>
              <a:t>Payload</a:t>
            </a:r>
            <a:r>
              <a:rPr lang="en-US" sz="5400" b="1" spc="7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55" dirty="0">
                <a:solidFill>
                  <a:schemeClr val="accent1">
                    <a:lumMod val="50000"/>
                  </a:schemeClr>
                </a:solidFill>
              </a:rPr>
              <a:t>vs. </a:t>
            </a:r>
            <a:r>
              <a:rPr lang="en-US" sz="5400" b="1" spc="-8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35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sz="5400" b="1" spc="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10" dirty="0">
                <a:solidFill>
                  <a:schemeClr val="accent1">
                    <a:lumMod val="50000"/>
                  </a:schemeClr>
                </a:solidFill>
              </a:rPr>
              <a:t>Site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4EEE3-2EF9-EE92-3ACC-3421209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A63FB5AE-FEAC-3FA6-EC48-02538BAC449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2355623" y="1690688"/>
            <a:ext cx="5847897" cy="1433512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7A2BBCD6-22E2-666A-B802-A7A1CB1BFF5E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4" cstate="print"/>
          <a:stretch>
            <a:fillRect/>
          </a:stretch>
        </p:blipFill>
        <p:spPr>
          <a:xfrm>
            <a:off x="1567543" y="3581401"/>
            <a:ext cx="8175171" cy="21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5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452211"/>
            <a:ext cx="10778937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Agenda</a:t>
            </a:r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9" y="1251857"/>
            <a:ext cx="10778221" cy="560614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Executive Summary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Appendix</a:t>
            </a:r>
          </a:p>
          <a:p>
            <a:pPr marL="0" indent="0"/>
            <a:r>
              <a:rPr lang="en-US" sz="2400" spc="-50" dirty="0" err="1">
                <a:cs typeface="Microsoft Sans Serif"/>
              </a:rPr>
              <a:t>Github</a:t>
            </a:r>
            <a:r>
              <a:rPr lang="en-US" spc="-50" dirty="0">
                <a:latin typeface="Microsoft Sans Serif"/>
                <a:cs typeface="Microsoft Sans Serif"/>
              </a:rPr>
              <a:t>: </a:t>
            </a:r>
            <a:r>
              <a:rPr lang="en-US" spc="-50" dirty="0">
                <a:latin typeface="Microsoft Sans Serif"/>
                <a:cs typeface="Microsoft Sans Serif"/>
                <a:hlinkClick r:id="rId3"/>
              </a:rPr>
              <a:t>https://github.com/Poojitha-31/Applied-Data-Science-Capstone-IBM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6B152-0998-FD6C-D8E3-423C1132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11" y="751402"/>
            <a:ext cx="7730502" cy="9161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spc="-245" dirty="0">
                <a:solidFill>
                  <a:schemeClr val="accent1">
                    <a:lumMod val="50000"/>
                  </a:schemeClr>
                </a:solidFill>
              </a:rPr>
              <a:t>Success</a:t>
            </a:r>
            <a:r>
              <a:rPr lang="en-US" sz="5400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04" dirty="0">
                <a:solidFill>
                  <a:schemeClr val="accent1">
                    <a:lumMod val="50000"/>
                  </a:schemeClr>
                </a:solidFill>
              </a:rPr>
              <a:t>Rate</a:t>
            </a:r>
            <a:r>
              <a:rPr lang="en-US" sz="5400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75" dirty="0">
                <a:solidFill>
                  <a:schemeClr val="accent1">
                    <a:lumMod val="50000"/>
                  </a:schemeClr>
                </a:solidFill>
              </a:rPr>
              <a:t>vs.</a:t>
            </a:r>
            <a:r>
              <a:rPr lang="en-US" sz="5400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0" dirty="0">
                <a:solidFill>
                  <a:schemeClr val="accent1">
                    <a:lumMod val="50000"/>
                  </a:schemeClr>
                </a:solidFill>
              </a:rPr>
              <a:t>Orbit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85" dirty="0">
                <a:solidFill>
                  <a:schemeClr val="accent1">
                    <a:lumMod val="50000"/>
                  </a:schemeClr>
                </a:solidFill>
              </a:rPr>
              <a:t>Type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6A9EB-6E37-5A8A-620C-EC18BC2F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05EA7-CCE0-8801-1FA0-729690C62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111" y="2227311"/>
            <a:ext cx="4028783" cy="1539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n-US" sz="2200" spc="-75" dirty="0">
                <a:solidFill>
                  <a:schemeClr val="tx1"/>
                </a:solidFill>
              </a:rPr>
              <a:t>From </a:t>
            </a:r>
            <a:r>
              <a:rPr lang="en-US" sz="2200" spc="-35" dirty="0">
                <a:solidFill>
                  <a:schemeClr val="tx1"/>
                </a:solidFill>
              </a:rPr>
              <a:t>the </a:t>
            </a:r>
            <a:r>
              <a:rPr lang="en-US" sz="2200" dirty="0">
                <a:solidFill>
                  <a:schemeClr val="tx1"/>
                </a:solidFill>
              </a:rPr>
              <a:t>plot, </a:t>
            </a:r>
            <a:r>
              <a:rPr lang="en-US" sz="2200" spc="-95" dirty="0">
                <a:solidFill>
                  <a:schemeClr val="tx1"/>
                </a:solidFill>
              </a:rPr>
              <a:t>we</a:t>
            </a:r>
            <a:r>
              <a:rPr lang="en-US" sz="2200" spc="-90" dirty="0">
                <a:solidFill>
                  <a:schemeClr val="tx1"/>
                </a:solidFill>
              </a:rPr>
              <a:t> </a:t>
            </a:r>
            <a:r>
              <a:rPr lang="en-US" sz="2200" spc="-114" dirty="0">
                <a:solidFill>
                  <a:schemeClr val="tx1"/>
                </a:solidFill>
              </a:rPr>
              <a:t>can</a:t>
            </a:r>
            <a:r>
              <a:rPr lang="en-US" sz="2200" spc="-110" dirty="0">
                <a:solidFill>
                  <a:schemeClr val="tx1"/>
                </a:solidFill>
              </a:rPr>
              <a:t> </a:t>
            </a:r>
            <a:r>
              <a:rPr lang="en-US" sz="2200" spc="-135" dirty="0">
                <a:solidFill>
                  <a:schemeClr val="tx1"/>
                </a:solidFill>
              </a:rPr>
              <a:t>see </a:t>
            </a:r>
            <a:r>
              <a:rPr lang="en-US" sz="2200" spc="-130" dirty="0">
                <a:solidFill>
                  <a:schemeClr val="tx1"/>
                </a:solidFill>
              </a:rPr>
              <a:t> </a:t>
            </a:r>
            <a:r>
              <a:rPr lang="en-US" sz="2200" spc="-10" dirty="0">
                <a:solidFill>
                  <a:schemeClr val="tx1"/>
                </a:solidFill>
              </a:rPr>
              <a:t>tha</a:t>
            </a:r>
            <a:r>
              <a:rPr lang="en-US" sz="2200" spc="-5" dirty="0">
                <a:solidFill>
                  <a:schemeClr val="tx1"/>
                </a:solidFill>
              </a:rPr>
              <a:t>t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-305" dirty="0">
                <a:solidFill>
                  <a:schemeClr val="tx1"/>
                </a:solidFill>
              </a:rPr>
              <a:t>E</a:t>
            </a:r>
            <a:r>
              <a:rPr lang="en-US" sz="2200" spc="-310" dirty="0">
                <a:solidFill>
                  <a:schemeClr val="tx1"/>
                </a:solidFill>
              </a:rPr>
              <a:t>S</a:t>
            </a:r>
            <a:r>
              <a:rPr lang="en-US" sz="2200" spc="-5" dirty="0">
                <a:solidFill>
                  <a:schemeClr val="tx1"/>
                </a:solidFill>
              </a:rPr>
              <a:t>-</a:t>
            </a:r>
            <a:r>
              <a:rPr lang="en-US" sz="2200" spc="-40" dirty="0">
                <a:solidFill>
                  <a:schemeClr val="tx1"/>
                </a:solidFill>
              </a:rPr>
              <a:t>L1,</a:t>
            </a:r>
            <a:r>
              <a:rPr lang="en-US" sz="2200" spc="85" dirty="0">
                <a:solidFill>
                  <a:schemeClr val="tx1"/>
                </a:solidFill>
              </a:rPr>
              <a:t> </a:t>
            </a:r>
            <a:r>
              <a:rPr lang="en-US" sz="2200" spc="-235" dirty="0">
                <a:solidFill>
                  <a:schemeClr val="tx1"/>
                </a:solidFill>
              </a:rPr>
              <a:t>GEO,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-235" dirty="0">
                <a:solidFill>
                  <a:schemeClr val="tx1"/>
                </a:solidFill>
              </a:rPr>
              <a:t>H</a:t>
            </a:r>
            <a:r>
              <a:rPr lang="en-US" sz="2200" spc="-229" dirty="0">
                <a:solidFill>
                  <a:schemeClr val="tx1"/>
                </a:solidFill>
              </a:rPr>
              <a:t>E</a:t>
            </a:r>
            <a:r>
              <a:rPr lang="en-US" sz="2200" spc="-220" dirty="0">
                <a:solidFill>
                  <a:schemeClr val="tx1"/>
                </a:solidFill>
              </a:rPr>
              <a:t>O</a:t>
            </a:r>
            <a:r>
              <a:rPr lang="en-US" sz="2200" spc="-80" dirty="0">
                <a:solidFill>
                  <a:schemeClr val="tx1"/>
                </a:solidFill>
              </a:rPr>
              <a:t>,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-185" dirty="0">
                <a:solidFill>
                  <a:schemeClr val="tx1"/>
                </a:solidFill>
              </a:rPr>
              <a:t>SSO,  </a:t>
            </a:r>
            <a:r>
              <a:rPr lang="en-US" sz="2200" spc="-180" dirty="0">
                <a:solidFill>
                  <a:schemeClr val="tx1"/>
                </a:solidFill>
              </a:rPr>
              <a:t>VLEO</a:t>
            </a:r>
            <a:r>
              <a:rPr lang="en-US" sz="2200" spc="55" dirty="0">
                <a:solidFill>
                  <a:schemeClr val="tx1"/>
                </a:solidFill>
              </a:rPr>
              <a:t> </a:t>
            </a:r>
            <a:r>
              <a:rPr lang="en-US" sz="2200" spc="-65" dirty="0">
                <a:solidFill>
                  <a:schemeClr val="tx1"/>
                </a:solidFill>
              </a:rPr>
              <a:t>had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the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-45" dirty="0">
                <a:solidFill>
                  <a:schemeClr val="tx1"/>
                </a:solidFill>
              </a:rPr>
              <a:t>most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-125" dirty="0">
                <a:solidFill>
                  <a:schemeClr val="tx1"/>
                </a:solidFill>
              </a:rPr>
              <a:t>success </a:t>
            </a:r>
            <a:r>
              <a:rPr lang="en-US" sz="2200" spc="-570" dirty="0">
                <a:solidFill>
                  <a:schemeClr val="tx1"/>
                </a:solidFill>
              </a:rPr>
              <a:t> </a:t>
            </a:r>
            <a:r>
              <a:rPr lang="en-US" sz="2200" spc="-55" dirty="0">
                <a:solidFill>
                  <a:schemeClr val="tx1"/>
                </a:solidFill>
              </a:rPr>
              <a:t>rate.</a:t>
            </a:r>
            <a:endParaRPr lang="en-US" sz="2200" dirty="0">
              <a:solidFill>
                <a:schemeClr val="tx1"/>
              </a:solidFill>
            </a:endParaRPr>
          </a:p>
          <a:p>
            <a:pPr indent="-228600">
              <a:lnSpc>
                <a:spcPts val="2800"/>
              </a:lnSpc>
              <a:buFont typeface="Wingdings 2" panose="05020102010507070707" pitchFamily="18" charset="2"/>
              <a:buChar char="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object 5" descr="A graph of success rate&#10;&#10;Description automatically generated">
            <a:extLst>
              <a:ext uri="{FF2B5EF4-FFF2-40B4-BE49-F238E27FC236}">
                <a16:creationId xmlns:a16="http://schemas.microsoft.com/office/drawing/2014/main" id="{3511F57E-AF5A-1EB4-0C2E-614CEB5AD20F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4938123" y="1989935"/>
            <a:ext cx="6460089" cy="35530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591E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591E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86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DF5F-ADDA-BC34-B599-B5138AA4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spc="-25" dirty="0">
                <a:solidFill>
                  <a:schemeClr val="accent1">
                    <a:lumMod val="50000"/>
                  </a:schemeClr>
                </a:solidFill>
              </a:rPr>
              <a:t>Flight</a:t>
            </a:r>
            <a:r>
              <a:rPr lang="en-US" sz="6000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6000" b="1" spc="-120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lang="en-US" sz="6000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6000" b="1" spc="-180" dirty="0">
                <a:solidFill>
                  <a:schemeClr val="accent1">
                    <a:lumMod val="50000"/>
                  </a:schemeClr>
                </a:solidFill>
              </a:rPr>
              <a:t>vs.</a:t>
            </a:r>
            <a:r>
              <a:rPr lang="en-US" sz="6000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6000" b="1" spc="-10" dirty="0">
                <a:solidFill>
                  <a:schemeClr val="accent1">
                    <a:lumMod val="50000"/>
                  </a:schemeClr>
                </a:solidFill>
              </a:rPr>
              <a:t>Orbit</a:t>
            </a:r>
            <a:r>
              <a:rPr lang="en-US" sz="6000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6000" b="1" spc="-190" dirty="0">
                <a:solidFill>
                  <a:schemeClr val="accent1">
                    <a:lumMod val="50000"/>
                  </a:schemeClr>
                </a:solidFill>
              </a:rPr>
              <a:t>Type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515A-8BE9-1CF1-4368-4DC42DFFD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701037"/>
            <a:ext cx="10660350" cy="3455925"/>
          </a:xfrm>
        </p:spPr>
        <p:txBody>
          <a:bodyPr/>
          <a:lstStyle/>
          <a:p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cs typeface="Microsoft Sans Serif"/>
              </a:rPr>
              <a:t>plot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below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shows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Flight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Number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10" dirty="0">
                <a:solidFill>
                  <a:srgbClr val="292929"/>
                </a:solidFill>
                <a:cs typeface="Microsoft Sans Serif"/>
              </a:rPr>
              <a:t>vs.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Orbit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type.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observe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that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95" dirty="0">
                <a:solidFill>
                  <a:srgbClr val="292929"/>
                </a:solidFill>
                <a:cs typeface="Microsoft Sans Serif"/>
              </a:rPr>
              <a:t>LEO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orbit,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related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number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flights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whereas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4" dirty="0">
                <a:solidFill>
                  <a:srgbClr val="292929"/>
                </a:solidFill>
                <a:cs typeface="Microsoft Sans Serif"/>
              </a:rPr>
              <a:t>GTO</a:t>
            </a:r>
            <a:r>
              <a:rPr lang="en-US" sz="2200" spc="-2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orbit,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there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is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no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relationship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between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5" dirty="0">
                <a:solidFill>
                  <a:srgbClr val="292929"/>
                </a:solidFill>
                <a:cs typeface="Microsoft Sans Serif"/>
              </a:rPr>
              <a:t>flight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number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orbit.</a:t>
            </a:r>
            <a:endParaRPr lang="en-US" sz="2200" dirty="0"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5C7D-EE6E-2C60-7E78-58E764BF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5199C9D4-238E-A524-A083-8B7A47F8F4F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731" y="3270034"/>
            <a:ext cx="8263128" cy="21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5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E00F-6627-E8DC-1031-A92957FB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40" dirty="0">
                <a:solidFill>
                  <a:schemeClr val="accent1">
                    <a:lumMod val="50000"/>
                  </a:schemeClr>
                </a:solidFill>
              </a:rPr>
              <a:t>Payload</a:t>
            </a:r>
            <a:r>
              <a:rPr lang="en-US" sz="5400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80" dirty="0">
                <a:solidFill>
                  <a:schemeClr val="accent1">
                    <a:lumMod val="50000"/>
                  </a:schemeClr>
                </a:solidFill>
              </a:rPr>
              <a:t>vs.</a:t>
            </a:r>
            <a:r>
              <a:rPr lang="en-US" sz="5400" b="1" spc="10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0" dirty="0">
                <a:solidFill>
                  <a:schemeClr val="accent1">
                    <a:lumMod val="50000"/>
                  </a:schemeClr>
                </a:solidFill>
              </a:rPr>
              <a:t>Orbit</a:t>
            </a:r>
            <a:r>
              <a:rPr lang="en-US" sz="5400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90" dirty="0">
                <a:solidFill>
                  <a:schemeClr val="accent1">
                    <a:lumMod val="50000"/>
                  </a:schemeClr>
                </a:solidFill>
              </a:rPr>
              <a:t>Type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AFBF-6ACE-DDE2-6596-EE66F3682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883229"/>
            <a:ext cx="10660350" cy="3455925"/>
          </a:xfrm>
        </p:spPr>
        <p:txBody>
          <a:bodyPr/>
          <a:lstStyle/>
          <a:p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cs typeface="Microsoft Sans Serif"/>
              </a:rPr>
              <a:t>can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observe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that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5" dirty="0">
                <a:solidFill>
                  <a:srgbClr val="292929"/>
                </a:solidFill>
                <a:cs typeface="Microsoft Sans Serif"/>
              </a:rPr>
              <a:t>heavy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payloads,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successful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landing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are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more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75" dirty="0">
                <a:solidFill>
                  <a:srgbClr val="292929"/>
                </a:solidFill>
                <a:cs typeface="Microsoft Sans Serif"/>
              </a:rPr>
              <a:t>PO, </a:t>
            </a:r>
            <a:r>
              <a:rPr lang="en-US" sz="2200" spc="-5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95" dirty="0">
                <a:solidFill>
                  <a:srgbClr val="292929"/>
                </a:solidFill>
                <a:cs typeface="Microsoft Sans Serif"/>
              </a:rPr>
              <a:t>LEO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nd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40" dirty="0">
                <a:solidFill>
                  <a:srgbClr val="292929"/>
                </a:solidFill>
                <a:cs typeface="Microsoft Sans Serif"/>
              </a:rPr>
              <a:t>ISS</a:t>
            </a:r>
            <a:r>
              <a:rPr lang="en-US" sz="22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orbits.</a:t>
            </a:r>
            <a:endParaRPr lang="en-US" sz="2200" dirty="0"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42C56-E0B6-A34D-660F-A4BF1D76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6738EA63-2159-542B-9AFB-DFBC511AAE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472" y="2825702"/>
            <a:ext cx="9083040" cy="28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7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9079-0F7A-89F7-F089-E7C931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55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45" dirty="0">
                <a:solidFill>
                  <a:schemeClr val="accent1">
                    <a:lumMod val="50000"/>
                  </a:schemeClr>
                </a:solidFill>
              </a:rPr>
              <a:t>Success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50" dirty="0">
                <a:solidFill>
                  <a:schemeClr val="accent1">
                    <a:lumMod val="50000"/>
                  </a:schemeClr>
                </a:solidFill>
              </a:rPr>
              <a:t>Yearly</a:t>
            </a:r>
            <a:r>
              <a:rPr lang="en-US" sz="5400" b="1" spc="13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30" dirty="0">
                <a:solidFill>
                  <a:schemeClr val="accent1">
                    <a:lumMod val="50000"/>
                  </a:schemeClr>
                </a:solidFill>
              </a:rPr>
              <a:t>Trend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48A1-0E87-AFD5-91A8-F83E2899C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66" y="2560742"/>
            <a:ext cx="5157787" cy="3455925"/>
          </a:xfrm>
        </p:spPr>
        <p:txBody>
          <a:bodyPr/>
          <a:lstStyle/>
          <a:p>
            <a:r>
              <a:rPr lang="en-US" sz="2200" spc="-75" dirty="0">
                <a:cs typeface="Microsoft Sans Serif"/>
              </a:rPr>
              <a:t>From</a:t>
            </a:r>
            <a:r>
              <a:rPr lang="en-US" sz="2200" spc="65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the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dirty="0">
                <a:cs typeface="Microsoft Sans Serif"/>
              </a:rPr>
              <a:t>plot,</a:t>
            </a:r>
            <a:r>
              <a:rPr lang="en-US" sz="2200" spc="80" dirty="0">
                <a:cs typeface="Microsoft Sans Serif"/>
              </a:rPr>
              <a:t> </a:t>
            </a:r>
            <a:r>
              <a:rPr lang="en-US" sz="2200" spc="-95" dirty="0">
                <a:cs typeface="Microsoft Sans Serif"/>
              </a:rPr>
              <a:t>we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-114" dirty="0">
                <a:cs typeface="Microsoft Sans Serif"/>
              </a:rPr>
              <a:t>can </a:t>
            </a:r>
            <a:r>
              <a:rPr lang="en-US" sz="2200" spc="-110" dirty="0">
                <a:cs typeface="Microsoft Sans Serif"/>
              </a:rPr>
              <a:t> </a:t>
            </a:r>
            <a:r>
              <a:rPr lang="en-US" sz="2200" spc="-65" dirty="0">
                <a:cs typeface="Microsoft Sans Serif"/>
              </a:rPr>
              <a:t>observe </a:t>
            </a:r>
            <a:r>
              <a:rPr lang="en-US" sz="2200" spc="-10" dirty="0">
                <a:cs typeface="Microsoft Sans Serif"/>
              </a:rPr>
              <a:t>that </a:t>
            </a:r>
            <a:r>
              <a:rPr lang="en-US" sz="2200" spc="-130" dirty="0">
                <a:cs typeface="Microsoft Sans Serif"/>
              </a:rPr>
              <a:t>success</a:t>
            </a:r>
            <a:r>
              <a:rPr lang="en-US" sz="2200" spc="-125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rate </a:t>
            </a:r>
            <a:r>
              <a:rPr lang="en-US" sz="2200" spc="-570" dirty="0">
                <a:cs typeface="Microsoft Sans Serif"/>
              </a:rPr>
              <a:t> </a:t>
            </a:r>
            <a:r>
              <a:rPr lang="en-US" sz="2200" spc="-90" dirty="0">
                <a:cs typeface="Microsoft Sans Serif"/>
              </a:rPr>
              <a:t>since</a:t>
            </a:r>
            <a:r>
              <a:rPr lang="en-US" sz="2200" spc="-85" dirty="0">
                <a:cs typeface="Microsoft Sans Serif"/>
              </a:rPr>
              <a:t> </a:t>
            </a:r>
            <a:r>
              <a:rPr lang="en-US" sz="2200" spc="105" dirty="0">
                <a:cs typeface="Microsoft Sans Serif"/>
              </a:rPr>
              <a:t>2013 </a:t>
            </a:r>
            <a:r>
              <a:rPr lang="en-US" sz="2200" spc="-10" dirty="0">
                <a:cs typeface="Microsoft Sans Serif"/>
              </a:rPr>
              <a:t>kept </a:t>
            </a:r>
            <a:r>
              <a:rPr lang="en-US" sz="2200" spc="-35" dirty="0">
                <a:cs typeface="Microsoft Sans Serif"/>
              </a:rPr>
              <a:t>on </a:t>
            </a:r>
            <a:r>
              <a:rPr lang="en-US" sz="2200" spc="-30" dirty="0">
                <a:cs typeface="Microsoft Sans Serif"/>
              </a:rPr>
              <a:t> </a:t>
            </a:r>
            <a:r>
              <a:rPr lang="en-US" sz="2200" spc="-65" dirty="0">
                <a:cs typeface="Microsoft Sans Serif"/>
              </a:rPr>
              <a:t>increasing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35" dirty="0">
                <a:cs typeface="Microsoft Sans Serif"/>
              </a:rPr>
              <a:t>till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spc="60" dirty="0">
                <a:cs typeface="Microsoft Sans Serif"/>
              </a:rPr>
              <a:t>2020.</a:t>
            </a:r>
            <a:endParaRPr lang="en-US" sz="2200" dirty="0"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B9EDF-E370-0256-D29B-44117477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8E373280-93B7-292D-7216-F89AE1D2BBA6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5924740" y="2063060"/>
            <a:ext cx="5157788" cy="30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0DA5-B58C-8A88-1B18-B72C74A5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EDA with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3265C-D2E6-B311-7A3C-18E5466B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Exploratory Data Analysis with SQL DB2 Integrated in Python with SQLALCHEMY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48003-5736-27BB-5669-AEFF22700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0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C6CA-8121-0C32-3BE2-44F78A84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25" dirty="0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n-US" sz="5400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6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30" dirty="0">
                <a:solidFill>
                  <a:schemeClr val="accent1">
                    <a:lumMod val="50000"/>
                  </a:schemeClr>
                </a:solidFill>
              </a:rPr>
              <a:t>Site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25" dirty="0">
                <a:solidFill>
                  <a:schemeClr val="accent1">
                    <a:lumMod val="50000"/>
                  </a:schemeClr>
                </a:solidFill>
              </a:rPr>
              <a:t>Names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74C5-D0DA-7390-C55A-5B8AC59D4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449285"/>
            <a:ext cx="5157787" cy="3455925"/>
          </a:xfrm>
        </p:spPr>
        <p:txBody>
          <a:bodyPr>
            <a:normAutofit/>
          </a:bodyPr>
          <a:lstStyle/>
          <a:p>
            <a:r>
              <a:rPr lang="en-US" sz="2200" spc="-210" dirty="0">
                <a:cs typeface="Microsoft Sans Serif"/>
              </a:rPr>
              <a:t>We</a:t>
            </a:r>
            <a:r>
              <a:rPr lang="en-US" sz="2200" spc="-204" dirty="0">
                <a:cs typeface="Microsoft Sans Serif"/>
              </a:rPr>
              <a:t> </a:t>
            </a:r>
            <a:r>
              <a:rPr lang="en-US" sz="2200" spc="-80" dirty="0">
                <a:cs typeface="Microsoft Sans Serif"/>
              </a:rPr>
              <a:t>used </a:t>
            </a:r>
            <a:r>
              <a:rPr lang="en-US" sz="2200" spc="-35" dirty="0">
                <a:cs typeface="Microsoft Sans Serif"/>
              </a:rPr>
              <a:t>the </a:t>
            </a:r>
            <a:r>
              <a:rPr lang="en-US" sz="2200" spc="-85" dirty="0">
                <a:cs typeface="Microsoft Sans Serif"/>
              </a:rPr>
              <a:t>key</a:t>
            </a:r>
            <a:r>
              <a:rPr lang="en-US" sz="2200" spc="-80" dirty="0">
                <a:cs typeface="Microsoft Sans Serif"/>
              </a:rPr>
              <a:t> </a:t>
            </a:r>
            <a:r>
              <a:rPr lang="en-US" sz="2200" spc="-15" dirty="0">
                <a:cs typeface="Microsoft Sans Serif"/>
              </a:rPr>
              <a:t>word </a:t>
            </a:r>
            <a:r>
              <a:rPr lang="en-US" sz="2200" spc="-10" dirty="0">
                <a:cs typeface="Microsoft Sans Serif"/>
              </a:rPr>
              <a:t> </a:t>
            </a:r>
            <a:r>
              <a:rPr lang="en-US" sz="2200" b="1" spc="-95" dirty="0">
                <a:cs typeface="Arial"/>
              </a:rPr>
              <a:t>D</a:t>
            </a:r>
            <a:r>
              <a:rPr lang="en-US" sz="2200" b="1" spc="-200" dirty="0">
                <a:cs typeface="Arial"/>
              </a:rPr>
              <a:t>IS</a:t>
            </a:r>
            <a:r>
              <a:rPr lang="en-US" sz="2200" b="1" spc="-280" dirty="0">
                <a:cs typeface="Arial"/>
              </a:rPr>
              <a:t>T</a:t>
            </a:r>
            <a:r>
              <a:rPr lang="en-US" sz="2200" b="1" spc="-125" dirty="0">
                <a:cs typeface="Arial"/>
              </a:rPr>
              <a:t>I</a:t>
            </a:r>
            <a:r>
              <a:rPr lang="en-US" sz="2200" b="1" spc="-175" dirty="0">
                <a:cs typeface="Arial"/>
              </a:rPr>
              <a:t>N</a:t>
            </a:r>
            <a:r>
              <a:rPr lang="en-US" sz="2200" b="1" spc="-330" dirty="0">
                <a:cs typeface="Arial"/>
              </a:rPr>
              <a:t>C</a:t>
            </a:r>
            <a:r>
              <a:rPr lang="en-US" sz="2200" b="1" spc="-250" dirty="0">
                <a:cs typeface="Arial"/>
              </a:rPr>
              <a:t>T</a:t>
            </a:r>
            <a:r>
              <a:rPr lang="en-US" sz="2200" b="1" spc="-5" dirty="0">
                <a:cs typeface="Arial"/>
              </a:rPr>
              <a:t> </a:t>
            </a:r>
            <a:r>
              <a:rPr lang="en-US" sz="2200" spc="20" dirty="0">
                <a:cs typeface="Microsoft Sans Serif"/>
              </a:rPr>
              <a:t>t</a:t>
            </a:r>
            <a:r>
              <a:rPr lang="en-US" sz="2200" spc="55" dirty="0">
                <a:cs typeface="Microsoft Sans Serif"/>
              </a:rPr>
              <a:t>o</a:t>
            </a:r>
            <a:r>
              <a:rPr lang="en-US" sz="2200" spc="80" dirty="0">
                <a:cs typeface="Microsoft Sans Serif"/>
              </a:rPr>
              <a:t> </a:t>
            </a:r>
            <a:r>
              <a:rPr lang="en-US" sz="2200" spc="-70" dirty="0">
                <a:cs typeface="Microsoft Sans Serif"/>
              </a:rPr>
              <a:t>show</a:t>
            </a:r>
            <a:r>
              <a:rPr lang="en-US" sz="2200" spc="85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only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uniq</a:t>
            </a:r>
            <a:r>
              <a:rPr lang="en-US" sz="2200" spc="-45" dirty="0">
                <a:cs typeface="Microsoft Sans Serif"/>
              </a:rPr>
              <a:t>u</a:t>
            </a:r>
            <a:r>
              <a:rPr lang="en-US" sz="2200" spc="-85" dirty="0">
                <a:cs typeface="Microsoft Sans Serif"/>
              </a:rPr>
              <a:t>e  </a:t>
            </a:r>
            <a:r>
              <a:rPr lang="en-US" sz="2200" spc="-80" dirty="0">
                <a:cs typeface="Microsoft Sans Serif"/>
              </a:rPr>
              <a:t>launch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-55" dirty="0">
                <a:cs typeface="Microsoft Sans Serif"/>
              </a:rPr>
              <a:t>sites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from</a:t>
            </a:r>
            <a:r>
              <a:rPr lang="en-US" sz="2200" spc="65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the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-155" dirty="0">
                <a:cs typeface="Microsoft Sans Serif"/>
              </a:rPr>
              <a:t>SpaceX </a:t>
            </a:r>
            <a:r>
              <a:rPr lang="en-US" sz="2200" spc="-150" dirty="0">
                <a:cs typeface="Microsoft Sans Serif"/>
              </a:rPr>
              <a:t> </a:t>
            </a:r>
            <a:r>
              <a:rPr lang="en-US" sz="2200" spc="-60" dirty="0">
                <a:cs typeface="Microsoft Sans Serif"/>
              </a:rPr>
              <a:t>data.</a:t>
            </a:r>
            <a:endParaRPr lang="en-US" sz="2200" dirty="0">
              <a:cs typeface="Microsoft Sans Seri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1116-16E1-971C-0071-6F119898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1345908C-4AA3-9FC0-3D2E-B5CBDA84C493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5975549" y="2105190"/>
            <a:ext cx="4990476" cy="34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52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A044-5F1C-8E8E-3349-1800977B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6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sz="5400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30" dirty="0">
                <a:solidFill>
                  <a:schemeClr val="accent1">
                    <a:lumMod val="50000"/>
                  </a:schemeClr>
                </a:solidFill>
              </a:rPr>
              <a:t>Site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29" dirty="0">
                <a:solidFill>
                  <a:schemeClr val="accent1">
                    <a:lumMod val="50000"/>
                  </a:schemeClr>
                </a:solidFill>
              </a:rPr>
              <a:t>Names</a:t>
            </a:r>
            <a:r>
              <a:rPr lang="en-US" sz="5400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95" dirty="0">
                <a:solidFill>
                  <a:schemeClr val="accent1">
                    <a:lumMod val="50000"/>
                  </a:schemeClr>
                </a:solidFill>
              </a:rPr>
              <a:t>Begin</a:t>
            </a:r>
            <a:r>
              <a:rPr lang="en-US" sz="5400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en-US" sz="5400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40" dirty="0">
                <a:solidFill>
                  <a:schemeClr val="accent1">
                    <a:lumMod val="50000"/>
                  </a:schemeClr>
                </a:solidFill>
              </a:rPr>
              <a:t>'CCA'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84F10-D37F-0D09-E8E6-83967043A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63" y="1690688"/>
            <a:ext cx="10660350" cy="3455925"/>
          </a:xfrm>
        </p:spPr>
        <p:txBody>
          <a:bodyPr/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used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above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display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5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records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where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sites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begin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2200" dirty="0"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`CCA`</a:t>
            </a:r>
            <a:endParaRPr lang="en-US" sz="2200" dirty="0"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5E7DE-19BB-8A03-0B63-5B54B91F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9EB1D3D-D646-A393-C108-0B95C0CE4FA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478" y="2485790"/>
            <a:ext cx="10027920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71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0B51-A9E3-02EE-E659-C214A5CE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95" dirty="0">
                <a:solidFill>
                  <a:schemeClr val="accent1">
                    <a:lumMod val="50000"/>
                  </a:schemeClr>
                </a:solidFill>
              </a:rPr>
              <a:t>Total</a:t>
            </a:r>
            <a:r>
              <a:rPr lang="en-US" sz="5400" b="1" spc="10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45" dirty="0">
                <a:solidFill>
                  <a:schemeClr val="accent1">
                    <a:lumMod val="50000"/>
                  </a:schemeClr>
                </a:solidFill>
              </a:rPr>
              <a:t>Payload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29" dirty="0">
                <a:solidFill>
                  <a:schemeClr val="accent1">
                    <a:lumMod val="50000"/>
                  </a:schemeClr>
                </a:solidFill>
              </a:rPr>
              <a:t>Mass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0EF3-9493-E599-51D8-DA38DDBEF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66" y="1643741"/>
            <a:ext cx="10487962" cy="1654629"/>
          </a:xfrm>
        </p:spPr>
        <p:txBody>
          <a:bodyPr>
            <a:normAutofit/>
          </a:bodyPr>
          <a:lstStyle/>
          <a:p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calculated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total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payload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carried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by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boosters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from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65" dirty="0">
                <a:solidFill>
                  <a:srgbClr val="292929"/>
                </a:solidFill>
                <a:cs typeface="Microsoft Sans Serif"/>
              </a:rPr>
              <a:t>NASA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45596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below</a:t>
            </a:r>
            <a:endParaRPr lang="en-US" sz="2200" dirty="0">
              <a:cs typeface="Microsoft Sans Serif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8E65C-AD17-4E75-2107-21A579E5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EC8B6B1D-FB94-AA93-BA6F-9E089CA0D863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3063582" y="2471055"/>
            <a:ext cx="5157788" cy="28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02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BD3F-2292-59F3-5627-A6A442FB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25" dirty="0">
                <a:solidFill>
                  <a:schemeClr val="accent1">
                    <a:lumMod val="50000"/>
                  </a:schemeClr>
                </a:solidFill>
              </a:rPr>
              <a:t>Average </a:t>
            </a:r>
            <a:r>
              <a:rPr lang="en-US" sz="5400" b="1" spc="-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40" dirty="0">
                <a:solidFill>
                  <a:schemeClr val="accent1">
                    <a:lumMod val="50000"/>
                  </a:schemeClr>
                </a:solidFill>
              </a:rPr>
              <a:t>Payload</a:t>
            </a:r>
            <a:r>
              <a:rPr lang="en-US" sz="5400" b="1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25" dirty="0">
                <a:solidFill>
                  <a:schemeClr val="accent1">
                    <a:lumMod val="50000"/>
                  </a:schemeClr>
                </a:solidFill>
              </a:rPr>
              <a:t>Mass </a:t>
            </a:r>
            <a:r>
              <a:rPr lang="en-US" sz="5400" b="1" spc="-96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70" dirty="0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65" dirty="0">
                <a:solidFill>
                  <a:schemeClr val="accent1">
                    <a:lumMod val="50000"/>
                  </a:schemeClr>
                </a:solidFill>
              </a:rPr>
              <a:t>F9</a:t>
            </a:r>
            <a:r>
              <a:rPr lang="en-US" sz="5400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15" dirty="0">
                <a:solidFill>
                  <a:schemeClr val="accent1">
                    <a:lumMod val="50000"/>
                  </a:schemeClr>
                </a:solidFill>
              </a:rPr>
              <a:t>v1.1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648C-A3C9-C64C-E308-83164FD78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13" y="2019875"/>
            <a:ext cx="9821279" cy="903515"/>
          </a:xfrm>
        </p:spPr>
        <p:txBody>
          <a:bodyPr>
            <a:normAutofit/>
          </a:bodyPr>
          <a:lstStyle/>
          <a:p>
            <a:r>
              <a:rPr lang="en-US" sz="2200" spc="-185" dirty="0">
                <a:cs typeface="Microsoft Sans Serif"/>
              </a:rPr>
              <a:t>We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55" dirty="0">
                <a:cs typeface="Microsoft Sans Serif"/>
              </a:rPr>
              <a:t>calculated</a:t>
            </a:r>
            <a:r>
              <a:rPr lang="en-US" sz="2200" spc="2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the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80" dirty="0">
                <a:cs typeface="Microsoft Sans Serif"/>
              </a:rPr>
              <a:t>average </a:t>
            </a:r>
            <a:r>
              <a:rPr lang="en-US" sz="2200" spc="-75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payload </a:t>
            </a:r>
            <a:r>
              <a:rPr lang="en-US" sz="2200" spc="-120" dirty="0">
                <a:cs typeface="Microsoft Sans Serif"/>
              </a:rPr>
              <a:t>mass</a:t>
            </a:r>
            <a:r>
              <a:rPr lang="en-US" sz="2200" spc="-114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carried </a:t>
            </a:r>
            <a:r>
              <a:rPr lang="en-US" sz="2200" spc="-35" dirty="0">
                <a:cs typeface="Microsoft Sans Serif"/>
              </a:rPr>
              <a:t>by </a:t>
            </a:r>
            <a:r>
              <a:rPr lang="en-US" sz="2200" spc="-30" dirty="0">
                <a:cs typeface="Microsoft Sans Serif"/>
              </a:rPr>
              <a:t> </a:t>
            </a:r>
            <a:r>
              <a:rPr lang="en-US" sz="2200" spc="-20" dirty="0">
                <a:cs typeface="Microsoft Sans Serif"/>
              </a:rPr>
              <a:t>booster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-50" dirty="0">
                <a:cs typeface="Microsoft Sans Serif"/>
              </a:rPr>
              <a:t>version</a:t>
            </a:r>
            <a:r>
              <a:rPr lang="en-US" sz="2200" spc="3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F9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5" dirty="0">
                <a:cs typeface="Microsoft Sans Serif"/>
              </a:rPr>
              <a:t>v1.1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135" dirty="0">
                <a:cs typeface="Microsoft Sans Serif"/>
              </a:rPr>
              <a:t>as </a:t>
            </a:r>
            <a:r>
              <a:rPr lang="en-US" sz="2200" spc="-515" dirty="0">
                <a:cs typeface="Microsoft Sans Serif"/>
              </a:rPr>
              <a:t> </a:t>
            </a:r>
            <a:r>
              <a:rPr lang="en-US" sz="2200" spc="65" dirty="0">
                <a:cs typeface="Microsoft Sans Serif"/>
              </a:rPr>
              <a:t>2928.4</a:t>
            </a:r>
            <a:endParaRPr lang="en-US" sz="2200" dirty="0">
              <a:cs typeface="Microsoft Sans Seri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60175-6EDA-E5E5-D7BA-4325D14C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3" name="object 10">
            <a:extLst>
              <a:ext uri="{FF2B5EF4-FFF2-40B4-BE49-F238E27FC236}">
                <a16:creationId xmlns:a16="http://schemas.microsoft.com/office/drawing/2014/main" id="{4936CCEB-A861-CEA8-FEAC-891DBEDA53E3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3079958" y="2923390"/>
            <a:ext cx="5142857" cy="242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1598-6E36-F2CE-BC51-A9C888BD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55" dirty="0">
                <a:solidFill>
                  <a:schemeClr val="accent1">
                    <a:lumMod val="50000"/>
                  </a:schemeClr>
                </a:solidFill>
              </a:rPr>
              <a:t>First</a:t>
            </a:r>
            <a:r>
              <a:rPr lang="en-US" sz="5400" b="1" spc="10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75" dirty="0">
                <a:solidFill>
                  <a:schemeClr val="accent1">
                    <a:lumMod val="50000"/>
                  </a:schemeClr>
                </a:solidFill>
              </a:rPr>
              <a:t>Successful</a:t>
            </a:r>
            <a:r>
              <a:rPr lang="en-US" sz="5400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14" dirty="0">
                <a:solidFill>
                  <a:schemeClr val="accent1">
                    <a:lumMod val="50000"/>
                  </a:schemeClr>
                </a:solidFill>
              </a:rPr>
              <a:t>Ground</a:t>
            </a:r>
            <a:r>
              <a:rPr lang="en-US" sz="5400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70" dirty="0">
                <a:solidFill>
                  <a:schemeClr val="accent1">
                    <a:lumMod val="50000"/>
                  </a:schemeClr>
                </a:solidFill>
              </a:rPr>
              <a:t>Landing</a:t>
            </a:r>
            <a:r>
              <a:rPr lang="en-US" sz="5400" b="1" spc="10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00" dirty="0">
                <a:solidFill>
                  <a:schemeClr val="accent1">
                    <a:lumMod val="50000"/>
                  </a:schemeClr>
                </a:solidFill>
              </a:rPr>
              <a:t>Date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71CAE-F9B6-5280-3314-822EAD13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701038"/>
            <a:ext cx="10660350" cy="1085706"/>
          </a:xfrm>
        </p:spPr>
        <p:txBody>
          <a:bodyPr>
            <a:normAutofit/>
          </a:bodyPr>
          <a:lstStyle/>
          <a:p>
            <a:r>
              <a:rPr lang="en-US" sz="2200" spc="-170" dirty="0">
                <a:cs typeface="Microsoft Sans Serif"/>
              </a:rPr>
              <a:t>We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observed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5" dirty="0">
                <a:cs typeface="Microsoft Sans Serif"/>
              </a:rPr>
              <a:t>that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the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50" dirty="0">
                <a:cs typeface="Microsoft Sans Serif"/>
              </a:rPr>
              <a:t>dates</a:t>
            </a:r>
            <a:r>
              <a:rPr lang="en-US" sz="2200" spc="65" dirty="0">
                <a:cs typeface="Microsoft Sans Serif"/>
              </a:rPr>
              <a:t> </a:t>
            </a:r>
            <a:r>
              <a:rPr lang="en-US" sz="2200" spc="-5" dirty="0">
                <a:cs typeface="Microsoft Sans Serif"/>
              </a:rPr>
              <a:t>of</a:t>
            </a:r>
            <a:r>
              <a:rPr lang="en-US" sz="2200" spc="25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the </a:t>
            </a:r>
            <a:r>
              <a:rPr lang="en-US" sz="2200" spc="-20" dirty="0">
                <a:cs typeface="Microsoft Sans Serif"/>
              </a:rPr>
              <a:t> </a:t>
            </a:r>
            <a:r>
              <a:rPr lang="en-US" sz="2200" dirty="0">
                <a:cs typeface="Microsoft Sans Serif"/>
              </a:rPr>
              <a:t>first</a:t>
            </a:r>
            <a:r>
              <a:rPr lang="en-US" sz="2200" spc="65" dirty="0">
                <a:cs typeface="Microsoft Sans Serif"/>
              </a:rPr>
              <a:t> </a:t>
            </a:r>
            <a:r>
              <a:rPr lang="en-US" sz="2200" spc="-75" dirty="0">
                <a:cs typeface="Microsoft Sans Serif"/>
              </a:rPr>
              <a:t>successful</a:t>
            </a:r>
            <a:r>
              <a:rPr lang="en-US" sz="2200" spc="3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landing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outcome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on </a:t>
            </a:r>
            <a:r>
              <a:rPr lang="en-US" sz="2200" spc="-465" dirty="0">
                <a:cs typeface="Microsoft Sans Serif"/>
              </a:rPr>
              <a:t> </a:t>
            </a:r>
            <a:r>
              <a:rPr lang="en-US" sz="2200" spc="-10" dirty="0">
                <a:cs typeface="Microsoft Sans Serif"/>
              </a:rPr>
              <a:t>ground </a:t>
            </a:r>
            <a:r>
              <a:rPr lang="en-US" sz="2200" spc="-35" dirty="0">
                <a:cs typeface="Microsoft Sans Serif"/>
              </a:rPr>
              <a:t>pad </a:t>
            </a:r>
            <a:r>
              <a:rPr lang="en-US" sz="2200" spc="-95" dirty="0">
                <a:cs typeface="Microsoft Sans Serif"/>
              </a:rPr>
              <a:t>was</a:t>
            </a:r>
            <a:r>
              <a:rPr lang="en-US" sz="2200" spc="-90" dirty="0">
                <a:cs typeface="Microsoft Sans Serif"/>
              </a:rPr>
              <a:t> </a:t>
            </a:r>
            <a:r>
              <a:rPr lang="en-US" sz="2200" spc="40" dirty="0">
                <a:cs typeface="Microsoft Sans Serif"/>
              </a:rPr>
              <a:t>22</a:t>
            </a:r>
            <a:r>
              <a:rPr lang="en-US" sz="2200" spc="60" baseline="30000" dirty="0">
                <a:cs typeface="Microsoft Sans Serif"/>
              </a:rPr>
              <a:t>nd</a:t>
            </a:r>
            <a:r>
              <a:rPr lang="en-US" sz="2200" spc="67" baseline="25462" dirty="0">
                <a:cs typeface="Microsoft Sans Serif"/>
              </a:rPr>
              <a:t> </a:t>
            </a:r>
            <a:r>
              <a:rPr lang="en-US" sz="2200" spc="-70" dirty="0">
                <a:cs typeface="Microsoft Sans Serif"/>
              </a:rPr>
              <a:t>December </a:t>
            </a:r>
            <a:r>
              <a:rPr lang="en-US" sz="2200" spc="-65" dirty="0">
                <a:cs typeface="Microsoft Sans Serif"/>
              </a:rPr>
              <a:t> </a:t>
            </a:r>
            <a:r>
              <a:rPr lang="en-US" sz="2200" spc="85" dirty="0">
                <a:cs typeface="Microsoft Sans Serif"/>
              </a:rPr>
              <a:t>2015</a:t>
            </a:r>
            <a:endParaRPr lang="en-US" sz="2200" dirty="0">
              <a:cs typeface="Microsoft Sans Seri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74478-BA4A-8DC1-AC7B-38533E03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5CDAE0DE-5A16-4032-5916-C3F01440C111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2379217" y="2806776"/>
            <a:ext cx="6746272" cy="26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5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AAB0-A584-0F54-A5EA-CABB807E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55" dirty="0">
                <a:solidFill>
                  <a:schemeClr val="accent1">
                    <a:lumMod val="50000"/>
                  </a:schemeClr>
                </a:solidFill>
              </a:rPr>
              <a:t>Executive</a:t>
            </a:r>
            <a:r>
              <a:rPr lang="en-US" sz="5400" b="1" spc="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00" dirty="0">
                <a:solidFill>
                  <a:schemeClr val="accent1">
                    <a:lumMod val="50000"/>
                  </a:schemeClr>
                </a:solidFill>
              </a:rPr>
              <a:t>Summary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AED98-36D9-4028-1C43-A8A301840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66" y="2035628"/>
            <a:ext cx="5157787" cy="3455925"/>
          </a:xfrm>
        </p:spPr>
        <p:txBody>
          <a:bodyPr>
            <a:normAutofit fontScale="70000" lnSpcReduction="20000"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3100" spc="-105" dirty="0">
                <a:solidFill>
                  <a:srgbClr val="292929"/>
                </a:solidFill>
                <a:cs typeface="Microsoft Sans Serif"/>
              </a:rPr>
              <a:t>Summary</a:t>
            </a:r>
            <a:r>
              <a:rPr lang="en-US" sz="3100" spc="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lang="en-US" sz="31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30" dirty="0">
                <a:solidFill>
                  <a:srgbClr val="292929"/>
                </a:solidFill>
                <a:cs typeface="Microsoft Sans Serif"/>
              </a:rPr>
              <a:t>methodologies</a:t>
            </a:r>
            <a:endParaRPr lang="en-US" sz="31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31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31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40" dirty="0">
                <a:solidFill>
                  <a:srgbClr val="292929"/>
                </a:solidFill>
                <a:cs typeface="Microsoft Sans Serif"/>
              </a:rPr>
              <a:t>Collection</a:t>
            </a:r>
            <a:r>
              <a:rPr lang="en-US" sz="31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10" dirty="0">
                <a:solidFill>
                  <a:srgbClr val="292929"/>
                </a:solidFill>
                <a:cs typeface="Microsoft Sans Serif"/>
              </a:rPr>
              <a:t>through</a:t>
            </a:r>
            <a:r>
              <a:rPr lang="en-US" sz="3100" spc="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110" dirty="0">
                <a:solidFill>
                  <a:srgbClr val="292929"/>
                </a:solidFill>
                <a:cs typeface="Microsoft Sans Serif"/>
              </a:rPr>
              <a:t>API</a:t>
            </a:r>
            <a:endParaRPr lang="en-US" sz="31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31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31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40" dirty="0">
                <a:solidFill>
                  <a:srgbClr val="292929"/>
                </a:solidFill>
                <a:cs typeface="Microsoft Sans Serif"/>
              </a:rPr>
              <a:t>Collection</a:t>
            </a:r>
            <a:r>
              <a:rPr lang="en-US" sz="31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3100" spc="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105" dirty="0">
                <a:solidFill>
                  <a:srgbClr val="292929"/>
                </a:solidFill>
                <a:cs typeface="Microsoft Sans Serif"/>
              </a:rPr>
              <a:t>Web</a:t>
            </a:r>
            <a:r>
              <a:rPr lang="en-US" sz="31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55" dirty="0">
                <a:solidFill>
                  <a:srgbClr val="292929"/>
                </a:solidFill>
                <a:cs typeface="Microsoft Sans Serif"/>
              </a:rPr>
              <a:t>Scraping</a:t>
            </a:r>
            <a:endParaRPr lang="en-US" sz="31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31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31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40" dirty="0">
                <a:solidFill>
                  <a:srgbClr val="292929"/>
                </a:solidFill>
                <a:cs typeface="Microsoft Sans Serif"/>
              </a:rPr>
              <a:t>Wrangling</a:t>
            </a:r>
            <a:endParaRPr lang="en-US" sz="31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3100" spc="-35" dirty="0">
                <a:solidFill>
                  <a:srgbClr val="292929"/>
                </a:solidFill>
                <a:cs typeface="Microsoft Sans Serif"/>
              </a:rPr>
              <a:t>Exploratory</a:t>
            </a:r>
            <a:r>
              <a:rPr lang="en-US" sz="31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31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60" dirty="0">
                <a:solidFill>
                  <a:srgbClr val="292929"/>
                </a:solidFill>
                <a:cs typeface="Microsoft Sans Serif"/>
              </a:rPr>
              <a:t>Analysis</a:t>
            </a:r>
            <a:r>
              <a:rPr lang="en-US" sz="31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31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150" dirty="0">
                <a:solidFill>
                  <a:srgbClr val="292929"/>
                </a:solidFill>
                <a:cs typeface="Microsoft Sans Serif"/>
              </a:rPr>
              <a:t>SQL</a:t>
            </a:r>
            <a:endParaRPr lang="en-US" sz="31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3100" spc="-35" dirty="0">
                <a:solidFill>
                  <a:srgbClr val="292929"/>
                </a:solidFill>
                <a:cs typeface="Microsoft Sans Serif"/>
              </a:rPr>
              <a:t>Exploratory</a:t>
            </a:r>
            <a:r>
              <a:rPr lang="en-US" sz="31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31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60" dirty="0">
                <a:solidFill>
                  <a:srgbClr val="292929"/>
                </a:solidFill>
                <a:cs typeface="Microsoft Sans Serif"/>
              </a:rPr>
              <a:t>Analysis</a:t>
            </a:r>
            <a:r>
              <a:rPr lang="en-US" sz="31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31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31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35" dirty="0">
                <a:solidFill>
                  <a:srgbClr val="292929"/>
                </a:solidFill>
                <a:cs typeface="Microsoft Sans Serif"/>
              </a:rPr>
              <a:t>Visualization</a:t>
            </a:r>
            <a:endParaRPr lang="en-US" sz="31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3100" spc="-35" dirty="0">
                <a:solidFill>
                  <a:srgbClr val="292929"/>
                </a:solidFill>
                <a:cs typeface="Microsoft Sans Serif"/>
              </a:rPr>
              <a:t>Interactive</a:t>
            </a:r>
            <a:r>
              <a:rPr lang="en-US" sz="31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55" dirty="0">
                <a:solidFill>
                  <a:srgbClr val="292929"/>
                </a:solidFill>
                <a:cs typeface="Microsoft Sans Serif"/>
              </a:rPr>
              <a:t>Visual</a:t>
            </a:r>
            <a:r>
              <a:rPr lang="en-US" sz="31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45" dirty="0">
                <a:solidFill>
                  <a:srgbClr val="292929"/>
                </a:solidFill>
                <a:cs typeface="Microsoft Sans Serif"/>
              </a:rPr>
              <a:t>Analytics</a:t>
            </a:r>
            <a:r>
              <a:rPr lang="en-US" sz="31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31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45" dirty="0">
                <a:solidFill>
                  <a:srgbClr val="292929"/>
                </a:solidFill>
                <a:cs typeface="Microsoft Sans Serif"/>
              </a:rPr>
              <a:t>Folium</a:t>
            </a:r>
            <a:endParaRPr lang="en-US" sz="31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3100" spc="-70" dirty="0">
                <a:solidFill>
                  <a:srgbClr val="292929"/>
                </a:solidFill>
                <a:cs typeface="Microsoft Sans Serif"/>
              </a:rPr>
              <a:t>Machine</a:t>
            </a:r>
            <a:r>
              <a:rPr lang="en-US" sz="31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40" dirty="0">
                <a:solidFill>
                  <a:srgbClr val="292929"/>
                </a:solidFill>
                <a:cs typeface="Microsoft Sans Serif"/>
              </a:rPr>
              <a:t>Learning</a:t>
            </a:r>
            <a:r>
              <a:rPr lang="en-US" sz="3100" spc="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3100" spc="-30" dirty="0">
                <a:solidFill>
                  <a:srgbClr val="292929"/>
                </a:solidFill>
                <a:cs typeface="Microsoft Sans Serif"/>
              </a:rPr>
              <a:t>Prediction</a:t>
            </a:r>
            <a:endParaRPr lang="en-US" sz="3100" dirty="0"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4A03-D02C-0C9C-BB29-B354CDAD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EAB559-726F-4F79-7ACF-FB47B8CAB7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0" y="2035628"/>
            <a:ext cx="5157787" cy="3455925"/>
          </a:xfrm>
        </p:spPr>
        <p:txBody>
          <a:bodyPr/>
          <a:lstStyle/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05" dirty="0">
                <a:solidFill>
                  <a:srgbClr val="292929"/>
                </a:solidFill>
                <a:cs typeface="Microsoft Sans Serif"/>
              </a:rPr>
              <a:t>Summary</a:t>
            </a:r>
            <a:r>
              <a:rPr lang="en-US" sz="2200" spc="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lang="en-US" sz="22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all</a:t>
            </a:r>
            <a:r>
              <a:rPr lang="en-US" sz="2200" spc="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results</a:t>
            </a:r>
            <a:endParaRPr lang="en-US" sz="22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Exploratory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Analysis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result</a:t>
            </a:r>
            <a:endParaRPr lang="en-US" sz="22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Interactive</a:t>
            </a:r>
            <a:r>
              <a:rPr lang="en-US"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analytics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lang="en-US"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screenshots</a:t>
            </a:r>
            <a:endParaRPr lang="en-US" sz="22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Predictive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Analytics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result</a:t>
            </a:r>
            <a:endParaRPr lang="en-US" sz="2200" dirty="0">
              <a:cs typeface="Microsoft Sans Serif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9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5C78-0396-1B55-348C-336BD692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660350" cy="1572532"/>
          </a:xfrm>
        </p:spPr>
        <p:txBody>
          <a:bodyPr>
            <a:normAutofit/>
          </a:bodyPr>
          <a:lstStyle/>
          <a:p>
            <a:r>
              <a:rPr lang="en-US" b="1" spc="-175" dirty="0">
                <a:solidFill>
                  <a:schemeClr val="accent1">
                    <a:lumMod val="50000"/>
                  </a:schemeClr>
                </a:solidFill>
              </a:rPr>
              <a:t>Successful</a:t>
            </a:r>
            <a:r>
              <a:rPr lang="en-US" b="1" spc="15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80" dirty="0">
                <a:solidFill>
                  <a:schemeClr val="accent1">
                    <a:lumMod val="50000"/>
                  </a:schemeClr>
                </a:solidFill>
              </a:rPr>
              <a:t>Drone</a:t>
            </a:r>
            <a:r>
              <a:rPr lang="en-US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3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  <a:r>
              <a:rPr lang="en-US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75" dirty="0">
                <a:solidFill>
                  <a:schemeClr val="accent1">
                    <a:lumMod val="50000"/>
                  </a:schemeClr>
                </a:solidFill>
              </a:rPr>
              <a:t>Landing</a:t>
            </a:r>
            <a:r>
              <a:rPr lang="en-US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en-US" b="1" spc="13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40" dirty="0">
                <a:solidFill>
                  <a:schemeClr val="accent1">
                    <a:lumMod val="50000"/>
                  </a:schemeClr>
                </a:solidFill>
              </a:rPr>
              <a:t>Payload</a:t>
            </a:r>
            <a:r>
              <a:rPr lang="en-US" b="1" spc="14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90" dirty="0">
                <a:solidFill>
                  <a:schemeClr val="accent1">
                    <a:lumMod val="50000"/>
                  </a:schemeClr>
                </a:solidFill>
              </a:rPr>
              <a:t>between </a:t>
            </a:r>
            <a:r>
              <a:rPr lang="en-US" b="1" spc="-9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170" dirty="0">
                <a:solidFill>
                  <a:schemeClr val="accent1">
                    <a:lumMod val="50000"/>
                  </a:schemeClr>
                </a:solidFill>
              </a:rPr>
              <a:t>4000</a:t>
            </a:r>
            <a:r>
              <a:rPr lang="en-US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05" dirty="0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en-US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170" dirty="0">
                <a:solidFill>
                  <a:schemeClr val="accent1">
                    <a:lumMod val="50000"/>
                  </a:schemeClr>
                </a:solidFill>
              </a:rPr>
              <a:t>6000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A6C05-3A71-1027-C9C1-F07367032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393349"/>
            <a:ext cx="5157787" cy="2178652"/>
          </a:xfrm>
        </p:spPr>
        <p:txBody>
          <a:bodyPr>
            <a:normAutofit/>
          </a:bodyPr>
          <a:lstStyle/>
          <a:p>
            <a:r>
              <a:rPr lang="en-US" sz="2200" spc="-185" dirty="0">
                <a:cs typeface="Microsoft Sans Serif"/>
              </a:rPr>
              <a:t>We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95" dirty="0">
                <a:cs typeface="Microsoft Sans Serif"/>
              </a:rPr>
              <a:t>use</a:t>
            </a:r>
            <a:r>
              <a:rPr lang="en-US" sz="2200" spc="15" dirty="0">
                <a:cs typeface="Microsoft Sans Serif"/>
              </a:rPr>
              <a:t>d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</a:t>
            </a:r>
            <a:r>
              <a:rPr lang="en-US" sz="2200" spc="-30" dirty="0">
                <a:cs typeface="Microsoft Sans Serif"/>
              </a:rPr>
              <a:t>e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b="1" spc="-285" dirty="0">
                <a:cs typeface="Arial"/>
              </a:rPr>
              <a:t>W</a:t>
            </a:r>
            <a:r>
              <a:rPr lang="en-US" sz="2200" b="1" spc="-145" dirty="0">
                <a:cs typeface="Arial"/>
              </a:rPr>
              <a:t>H</a:t>
            </a:r>
            <a:r>
              <a:rPr lang="en-US" sz="2200" b="1" spc="-295" dirty="0">
                <a:cs typeface="Arial"/>
              </a:rPr>
              <a:t>E</a:t>
            </a:r>
            <a:r>
              <a:rPr lang="en-US" sz="2200" b="1" spc="-325" dirty="0">
                <a:cs typeface="Arial"/>
              </a:rPr>
              <a:t>R</a:t>
            </a:r>
            <a:r>
              <a:rPr lang="en-US" sz="2200" b="1" spc="-275" dirty="0">
                <a:cs typeface="Arial"/>
              </a:rPr>
              <a:t>E</a:t>
            </a:r>
            <a:r>
              <a:rPr lang="en-US" sz="2200" b="1" spc="-10" dirty="0">
                <a:cs typeface="Arial"/>
              </a:rPr>
              <a:t> </a:t>
            </a:r>
            <a:r>
              <a:rPr lang="en-US" sz="2200" spc="-85" dirty="0">
                <a:cs typeface="Microsoft Sans Serif"/>
              </a:rPr>
              <a:t>clause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30" dirty="0">
                <a:cs typeface="Microsoft Sans Serif"/>
              </a:rPr>
              <a:t>to  </a:t>
            </a:r>
            <a:r>
              <a:rPr lang="en-US" sz="2200" spc="10" dirty="0">
                <a:cs typeface="Microsoft Sans Serif"/>
              </a:rPr>
              <a:t>filter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5" dirty="0">
                <a:cs typeface="Microsoft Sans Serif"/>
              </a:rPr>
              <a:t>for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boosters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-50" dirty="0">
                <a:cs typeface="Microsoft Sans Serif"/>
              </a:rPr>
              <a:t>which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90" dirty="0">
                <a:cs typeface="Microsoft Sans Serif"/>
              </a:rPr>
              <a:t>have </a:t>
            </a:r>
            <a:r>
              <a:rPr lang="en-US" sz="2200" spc="-85" dirty="0">
                <a:cs typeface="Microsoft Sans Serif"/>
              </a:rPr>
              <a:t> </a:t>
            </a:r>
            <a:r>
              <a:rPr lang="en-US" sz="2200" spc="-75" dirty="0">
                <a:cs typeface="Microsoft Sans Serif"/>
              </a:rPr>
              <a:t>successfully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landed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on</a:t>
            </a:r>
            <a:r>
              <a:rPr lang="en-US" sz="2200" spc="8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drone </a:t>
            </a:r>
            <a:r>
              <a:rPr lang="en-US" sz="2200" spc="-25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ship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60" dirty="0">
                <a:cs typeface="Microsoft Sans Serif"/>
              </a:rPr>
              <a:t>and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applied</a:t>
            </a:r>
            <a:r>
              <a:rPr lang="en-US" sz="2200" spc="3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the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b="1" spc="-140" dirty="0">
                <a:cs typeface="Arial"/>
              </a:rPr>
              <a:t>AND </a:t>
            </a:r>
            <a:r>
              <a:rPr lang="en-US" sz="2200" b="1" spc="-135" dirty="0">
                <a:cs typeface="Arial"/>
              </a:rPr>
              <a:t> </a:t>
            </a:r>
            <a:r>
              <a:rPr lang="en-US" sz="2200" spc="-10" dirty="0">
                <a:cs typeface="Microsoft Sans Serif"/>
              </a:rPr>
              <a:t>condition</a:t>
            </a:r>
            <a:r>
              <a:rPr lang="en-US" sz="2200" spc="100" dirty="0">
                <a:cs typeface="Microsoft Sans Serif"/>
              </a:rPr>
              <a:t> </a:t>
            </a:r>
            <a:r>
              <a:rPr lang="en-US" sz="2200" spc="40" dirty="0">
                <a:cs typeface="Microsoft Sans Serif"/>
              </a:rPr>
              <a:t>to</a:t>
            </a:r>
            <a:r>
              <a:rPr lang="en-US" sz="2200" spc="135" dirty="0">
                <a:cs typeface="Microsoft Sans Serif"/>
              </a:rPr>
              <a:t> </a:t>
            </a:r>
            <a:r>
              <a:rPr lang="en-US" sz="2200" spc="-40" dirty="0">
                <a:cs typeface="Microsoft Sans Serif"/>
              </a:rPr>
              <a:t>determine </a:t>
            </a:r>
            <a:r>
              <a:rPr lang="en-US" sz="2200" spc="-35" dirty="0">
                <a:cs typeface="Microsoft Sans Serif"/>
              </a:rPr>
              <a:t> </a:t>
            </a:r>
            <a:r>
              <a:rPr lang="en-US" sz="2200" spc="-80" dirty="0">
                <a:cs typeface="Microsoft Sans Serif"/>
              </a:rPr>
              <a:t>successful</a:t>
            </a:r>
            <a:r>
              <a:rPr lang="en-US" sz="2200" spc="2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landing</a:t>
            </a:r>
            <a:r>
              <a:rPr lang="en-US" sz="2200" spc="20" dirty="0">
                <a:cs typeface="Microsoft Sans Serif"/>
              </a:rPr>
              <a:t> </a:t>
            </a:r>
            <a:r>
              <a:rPr lang="en-US" sz="2200" dirty="0">
                <a:cs typeface="Microsoft Sans Serif"/>
              </a:rPr>
              <a:t>with</a:t>
            </a:r>
            <a:r>
              <a:rPr lang="en-US" sz="2200" spc="45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payload </a:t>
            </a:r>
            <a:r>
              <a:rPr lang="en-US" sz="2200" spc="-40" dirty="0">
                <a:cs typeface="Microsoft Sans Serif"/>
              </a:rPr>
              <a:t> </a:t>
            </a:r>
            <a:r>
              <a:rPr lang="en-US" sz="2200" spc="-120" dirty="0">
                <a:cs typeface="Microsoft Sans Serif"/>
              </a:rPr>
              <a:t>mass</a:t>
            </a:r>
            <a:r>
              <a:rPr lang="en-US" sz="2200" spc="45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greater</a:t>
            </a:r>
            <a:r>
              <a:rPr lang="en-US" sz="2200" spc="45" dirty="0">
                <a:cs typeface="Microsoft Sans Serif"/>
              </a:rPr>
              <a:t> </a:t>
            </a:r>
            <a:r>
              <a:rPr lang="en-US" sz="2200" spc="-40" dirty="0">
                <a:cs typeface="Microsoft Sans Serif"/>
              </a:rPr>
              <a:t>than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95" dirty="0">
                <a:cs typeface="Microsoft Sans Serif"/>
              </a:rPr>
              <a:t>4000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15" dirty="0">
                <a:cs typeface="Microsoft Sans Serif"/>
              </a:rPr>
              <a:t>but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90" dirty="0">
                <a:cs typeface="Microsoft Sans Serif"/>
              </a:rPr>
              <a:t>less </a:t>
            </a:r>
            <a:r>
              <a:rPr lang="en-US" sz="2200" spc="-515" dirty="0">
                <a:cs typeface="Microsoft Sans Serif"/>
              </a:rPr>
              <a:t> </a:t>
            </a:r>
            <a:r>
              <a:rPr lang="en-US" sz="2200" spc="-40" dirty="0">
                <a:cs typeface="Microsoft Sans Serif"/>
              </a:rPr>
              <a:t>than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95" dirty="0">
                <a:cs typeface="Microsoft Sans Serif"/>
              </a:rPr>
              <a:t>6000</a:t>
            </a:r>
            <a:endParaRPr lang="en-US" sz="2200" dirty="0">
              <a:cs typeface="Microsoft Sans Seri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FE9CF-D457-737F-A155-D4BB2504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86FAA708-B8CE-AA49-20BF-B33436F6E880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6330664" y="2240948"/>
            <a:ext cx="4476190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89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195B-31F5-E903-B56E-119C2BAC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90" dirty="0">
                <a:solidFill>
                  <a:schemeClr val="accent1">
                    <a:lumMod val="50000"/>
                  </a:schemeClr>
                </a:solidFill>
              </a:rPr>
              <a:t>Total</a:t>
            </a:r>
            <a:r>
              <a:rPr lang="en-US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10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lang="en-US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US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75" dirty="0">
                <a:solidFill>
                  <a:schemeClr val="accent1">
                    <a:lumMod val="50000"/>
                  </a:schemeClr>
                </a:solidFill>
              </a:rPr>
              <a:t>Successful</a:t>
            </a:r>
            <a:r>
              <a:rPr lang="en-US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05" dirty="0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en-US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05" dirty="0">
                <a:solidFill>
                  <a:schemeClr val="accent1">
                    <a:lumMod val="50000"/>
                  </a:schemeClr>
                </a:solidFill>
              </a:rPr>
              <a:t>Failure</a:t>
            </a:r>
            <a:r>
              <a:rPr lang="en-US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00" dirty="0">
                <a:solidFill>
                  <a:schemeClr val="accent1">
                    <a:lumMod val="50000"/>
                  </a:schemeClr>
                </a:solidFill>
              </a:rPr>
              <a:t>Mission </a:t>
            </a:r>
            <a:r>
              <a:rPr lang="en-US" b="1" spc="-9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40" dirty="0">
                <a:solidFill>
                  <a:schemeClr val="accent1">
                    <a:lumMod val="50000"/>
                  </a:schemeClr>
                </a:solidFill>
              </a:rPr>
              <a:t>Outcomes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7C13-4CC2-7A41-3CF5-7F2E59EEF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64" y="2677886"/>
            <a:ext cx="5157787" cy="1153886"/>
          </a:xfrm>
        </p:spPr>
        <p:txBody>
          <a:bodyPr>
            <a:normAutofit/>
          </a:bodyPr>
          <a:lstStyle/>
          <a:p>
            <a:r>
              <a:rPr lang="en-US" sz="2200" spc="-185" dirty="0">
                <a:cs typeface="Microsoft Sans Serif"/>
              </a:rPr>
              <a:t>We</a:t>
            </a:r>
            <a:r>
              <a:rPr lang="en-US" sz="2200" spc="110" dirty="0">
                <a:cs typeface="Microsoft Sans Serif"/>
              </a:rPr>
              <a:t> </a:t>
            </a:r>
            <a:r>
              <a:rPr lang="en-US" sz="2200" spc="-70" dirty="0">
                <a:cs typeface="Microsoft Sans Serif"/>
              </a:rPr>
              <a:t>used</a:t>
            </a:r>
            <a:r>
              <a:rPr lang="en-US" sz="2200" spc="9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wildcard</a:t>
            </a:r>
            <a:r>
              <a:rPr lang="en-US" sz="2200" spc="9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like</a:t>
            </a:r>
            <a:r>
              <a:rPr lang="en-US" sz="2200" spc="100" dirty="0">
                <a:cs typeface="Microsoft Sans Serif"/>
              </a:rPr>
              <a:t> </a:t>
            </a:r>
            <a:r>
              <a:rPr lang="en-US" sz="2200" spc="15" dirty="0">
                <a:cs typeface="Microsoft Sans Serif"/>
              </a:rPr>
              <a:t>‘%’</a:t>
            </a:r>
            <a:r>
              <a:rPr lang="en-US" sz="2200" spc="120" dirty="0">
                <a:cs typeface="Microsoft Sans Serif"/>
              </a:rPr>
              <a:t> </a:t>
            </a:r>
            <a:r>
              <a:rPr lang="en-US" sz="2200" spc="35" dirty="0">
                <a:cs typeface="Microsoft Sans Serif"/>
              </a:rPr>
              <a:t>to 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10" dirty="0">
                <a:cs typeface="Microsoft Sans Serif"/>
              </a:rPr>
              <a:t>filter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5" dirty="0">
                <a:cs typeface="Microsoft Sans Serif"/>
              </a:rPr>
              <a:t>for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b="1" spc="-285" dirty="0">
                <a:cs typeface="Arial"/>
              </a:rPr>
              <a:t>W</a:t>
            </a:r>
            <a:r>
              <a:rPr lang="en-US" sz="2200" b="1" spc="-145" dirty="0">
                <a:cs typeface="Arial"/>
              </a:rPr>
              <a:t>H</a:t>
            </a:r>
            <a:r>
              <a:rPr lang="en-US" sz="2200" b="1" spc="-295" dirty="0">
                <a:cs typeface="Arial"/>
              </a:rPr>
              <a:t>E</a:t>
            </a:r>
            <a:r>
              <a:rPr lang="en-US" sz="2200" b="1" spc="-325" dirty="0">
                <a:cs typeface="Arial"/>
              </a:rPr>
              <a:t>R</a:t>
            </a:r>
            <a:r>
              <a:rPr lang="en-US" sz="2200" b="1" spc="-275" dirty="0">
                <a:cs typeface="Arial"/>
              </a:rPr>
              <a:t>E</a:t>
            </a:r>
            <a:r>
              <a:rPr lang="en-US" sz="2200" b="1" spc="-25" dirty="0">
                <a:cs typeface="Arial"/>
              </a:rPr>
              <a:t> </a:t>
            </a:r>
            <a:r>
              <a:rPr lang="en-US" sz="2200" spc="-60" dirty="0" err="1">
                <a:cs typeface="Microsoft Sans Serif"/>
              </a:rPr>
              <a:t>M</a:t>
            </a:r>
            <a:r>
              <a:rPr lang="en-US" sz="2200" spc="-30" dirty="0" err="1">
                <a:cs typeface="Microsoft Sans Serif"/>
              </a:rPr>
              <a:t>i</a:t>
            </a:r>
            <a:r>
              <a:rPr lang="en-US" sz="2200" spc="-55" dirty="0" err="1">
                <a:cs typeface="Microsoft Sans Serif"/>
              </a:rPr>
              <a:t>ssi</a:t>
            </a:r>
            <a:r>
              <a:rPr lang="en-US" sz="2200" spc="-85" dirty="0" err="1">
                <a:cs typeface="Microsoft Sans Serif"/>
              </a:rPr>
              <a:t>o</a:t>
            </a:r>
            <a:r>
              <a:rPr lang="en-US" sz="2200" spc="-90" dirty="0" err="1">
                <a:cs typeface="Microsoft Sans Serif"/>
              </a:rPr>
              <a:t>n</a:t>
            </a:r>
            <a:r>
              <a:rPr lang="en-US" sz="2200" spc="-114" dirty="0" err="1">
                <a:cs typeface="Microsoft Sans Serif"/>
              </a:rPr>
              <a:t>O</a:t>
            </a:r>
            <a:r>
              <a:rPr lang="en-US" sz="2200" spc="-45" dirty="0" err="1">
                <a:cs typeface="Microsoft Sans Serif"/>
              </a:rPr>
              <a:t>utcome</a:t>
            </a:r>
            <a:r>
              <a:rPr lang="en-US" sz="2200" spc="-45" dirty="0">
                <a:cs typeface="Microsoft Sans Serif"/>
              </a:rPr>
              <a:t>  </a:t>
            </a:r>
            <a:r>
              <a:rPr lang="en-US" sz="2200" spc="-105" dirty="0">
                <a:cs typeface="Microsoft Sans Serif"/>
              </a:rPr>
              <a:t>was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130" dirty="0">
                <a:cs typeface="Microsoft Sans Serif"/>
              </a:rPr>
              <a:t>a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110" dirty="0">
                <a:cs typeface="Microsoft Sans Serif"/>
              </a:rPr>
              <a:t>success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5" dirty="0">
                <a:cs typeface="Microsoft Sans Serif"/>
              </a:rPr>
              <a:t>or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130" dirty="0">
                <a:cs typeface="Microsoft Sans Serif"/>
              </a:rPr>
              <a:t>a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40" dirty="0">
                <a:cs typeface="Microsoft Sans Serif"/>
              </a:rPr>
              <a:t>failure.</a:t>
            </a:r>
            <a:endParaRPr lang="en-US" sz="2200" dirty="0">
              <a:cs typeface="Microsoft Sans Serif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2C736-98EF-A418-EE9C-C12A00C0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2D5558B3-BAB6-AB7B-7D96-F7A582852819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6281057" y="1545772"/>
            <a:ext cx="4571999" cy="41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1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7323-2ED7-3ECA-A43D-FD058632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95" dirty="0">
                <a:solidFill>
                  <a:schemeClr val="accent1">
                    <a:lumMod val="50000"/>
                  </a:schemeClr>
                </a:solidFill>
              </a:rPr>
              <a:t>Boosters</a:t>
            </a:r>
            <a:r>
              <a:rPr lang="en-US" sz="5400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25" dirty="0">
                <a:solidFill>
                  <a:schemeClr val="accent1">
                    <a:lumMod val="50000"/>
                  </a:schemeClr>
                </a:solidFill>
              </a:rPr>
              <a:t>Carried </a:t>
            </a:r>
            <a:r>
              <a:rPr lang="en-US" sz="5400" b="1" spc="-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60" dirty="0">
                <a:solidFill>
                  <a:schemeClr val="accent1">
                    <a:lumMod val="50000"/>
                  </a:schemeClr>
                </a:solidFill>
              </a:rPr>
              <a:t>Maximum</a:t>
            </a:r>
            <a:r>
              <a:rPr lang="en-US" sz="5400" b="1" spc="8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40" dirty="0">
                <a:solidFill>
                  <a:schemeClr val="accent1">
                    <a:lumMod val="50000"/>
                  </a:schemeClr>
                </a:solidFill>
              </a:rPr>
              <a:t>Payload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CF49-1697-7DAA-B92B-7165A2226C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spc="-165" dirty="0">
                <a:cs typeface="Microsoft Sans Serif"/>
              </a:rPr>
              <a:t>We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determined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the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20" dirty="0">
                <a:cs typeface="Microsoft Sans Serif"/>
              </a:rPr>
              <a:t>booster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dirty="0">
                <a:cs typeface="Microsoft Sans Serif"/>
              </a:rPr>
              <a:t>that </a:t>
            </a:r>
            <a:r>
              <a:rPr lang="en-US" sz="2200" spc="-440" dirty="0">
                <a:cs typeface="Microsoft Sans Serif"/>
              </a:rPr>
              <a:t> </a:t>
            </a:r>
            <a:r>
              <a:rPr lang="en-US" sz="2200" spc="-75" dirty="0">
                <a:cs typeface="Microsoft Sans Serif"/>
              </a:rPr>
              <a:t>have</a:t>
            </a:r>
            <a:r>
              <a:rPr lang="en-US" sz="2200" spc="-70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carried </a:t>
            </a:r>
            <a:r>
              <a:rPr lang="en-US" sz="2200" spc="-25" dirty="0">
                <a:cs typeface="Microsoft Sans Serif"/>
              </a:rPr>
              <a:t>the </a:t>
            </a:r>
            <a:r>
              <a:rPr lang="en-US" sz="2200" spc="-75" dirty="0">
                <a:cs typeface="Microsoft Sans Serif"/>
              </a:rPr>
              <a:t>maximum </a:t>
            </a:r>
            <a:r>
              <a:rPr lang="en-US" sz="2200" spc="-70" dirty="0">
                <a:cs typeface="Microsoft Sans Serif"/>
              </a:rPr>
              <a:t> </a:t>
            </a:r>
            <a:r>
              <a:rPr lang="en-US" sz="2200" spc="-40" dirty="0">
                <a:cs typeface="Microsoft Sans Serif"/>
              </a:rPr>
              <a:t>payload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using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110" dirty="0">
                <a:cs typeface="Microsoft Sans Serif"/>
              </a:rPr>
              <a:t>a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40" dirty="0">
                <a:cs typeface="Microsoft Sans Serif"/>
              </a:rPr>
              <a:t>subquery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15" dirty="0">
                <a:cs typeface="Microsoft Sans Serif"/>
              </a:rPr>
              <a:t>in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the </a:t>
            </a:r>
            <a:r>
              <a:rPr lang="en-US" sz="2200" spc="-434" dirty="0">
                <a:cs typeface="Microsoft Sans Serif"/>
              </a:rPr>
              <a:t> </a:t>
            </a:r>
            <a:r>
              <a:rPr lang="en-US" sz="2200" b="1" spc="-229" dirty="0">
                <a:cs typeface="Arial"/>
              </a:rPr>
              <a:t>W</a:t>
            </a:r>
            <a:r>
              <a:rPr lang="en-US" sz="2200" b="1" spc="-130" dirty="0">
                <a:cs typeface="Arial"/>
              </a:rPr>
              <a:t>H</a:t>
            </a:r>
            <a:r>
              <a:rPr lang="en-US" sz="2200" b="1" spc="-250" dirty="0">
                <a:cs typeface="Arial"/>
              </a:rPr>
              <a:t>E</a:t>
            </a:r>
            <a:r>
              <a:rPr lang="en-US" sz="2200" b="1" spc="-275" dirty="0">
                <a:cs typeface="Arial"/>
              </a:rPr>
              <a:t>R</a:t>
            </a:r>
            <a:r>
              <a:rPr lang="en-US" sz="2200" b="1" spc="-229" dirty="0">
                <a:cs typeface="Arial"/>
              </a:rPr>
              <a:t>E</a:t>
            </a:r>
            <a:r>
              <a:rPr lang="en-US" sz="2200" b="1" spc="-10" dirty="0">
                <a:cs typeface="Arial"/>
              </a:rPr>
              <a:t> </a:t>
            </a:r>
            <a:r>
              <a:rPr lang="en-US" sz="2200" spc="-70" dirty="0">
                <a:cs typeface="Microsoft Sans Serif"/>
              </a:rPr>
              <a:t>clau</a:t>
            </a:r>
            <a:r>
              <a:rPr lang="en-US" sz="2200" spc="-85" dirty="0">
                <a:cs typeface="Microsoft Sans Serif"/>
              </a:rPr>
              <a:t>s</a:t>
            </a:r>
            <a:r>
              <a:rPr lang="en-US" sz="2200" spc="-95" dirty="0">
                <a:cs typeface="Microsoft Sans Serif"/>
              </a:rPr>
              <a:t>e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spc="-55" dirty="0">
                <a:cs typeface="Microsoft Sans Serif"/>
              </a:rPr>
              <a:t>an</a:t>
            </a:r>
            <a:r>
              <a:rPr lang="en-US" sz="2200" spc="-50" dirty="0">
                <a:cs typeface="Microsoft Sans Serif"/>
              </a:rPr>
              <a:t>d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the</a:t>
            </a:r>
            <a:r>
              <a:rPr lang="en-US" sz="2200" spc="65" dirty="0">
                <a:cs typeface="Microsoft Sans Serif"/>
              </a:rPr>
              <a:t> </a:t>
            </a:r>
            <a:r>
              <a:rPr lang="en-US" sz="2200" b="1" spc="-100" dirty="0">
                <a:cs typeface="Arial"/>
              </a:rPr>
              <a:t>M</a:t>
            </a:r>
            <a:r>
              <a:rPr lang="en-US" sz="2200" b="1" spc="-175" dirty="0">
                <a:cs typeface="Arial"/>
              </a:rPr>
              <a:t>A</a:t>
            </a:r>
            <a:r>
              <a:rPr lang="en-US" sz="2200" b="1" spc="-180" dirty="0">
                <a:cs typeface="Arial"/>
              </a:rPr>
              <a:t>X</a:t>
            </a:r>
            <a:r>
              <a:rPr lang="en-US" sz="2200" b="1" spc="-125" dirty="0">
                <a:cs typeface="Arial"/>
              </a:rPr>
              <a:t>(</a:t>
            </a:r>
            <a:r>
              <a:rPr lang="en-US" sz="2200" b="1" spc="-95" dirty="0">
                <a:cs typeface="Arial"/>
              </a:rPr>
              <a:t>)  </a:t>
            </a:r>
            <a:r>
              <a:rPr lang="en-US" sz="2200" spc="-30" dirty="0">
                <a:cs typeface="Microsoft Sans Serif"/>
              </a:rPr>
              <a:t>function.</a:t>
            </a:r>
            <a:endParaRPr lang="en-US" sz="2200" dirty="0">
              <a:cs typeface="Microsoft Sans Serif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53590-D0CC-7ABD-A68F-B592D898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20D8046F-445A-D7D8-A904-2E8CBF4F13FF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6359782" y="1690688"/>
            <a:ext cx="4722746" cy="39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6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0594-B34E-0943-0522-28F64A6F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170" dirty="0">
                <a:solidFill>
                  <a:schemeClr val="accent1">
                    <a:lumMod val="50000"/>
                  </a:schemeClr>
                </a:solidFill>
              </a:rPr>
              <a:t>2015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6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75" dirty="0">
                <a:solidFill>
                  <a:schemeClr val="accent1">
                    <a:lumMod val="50000"/>
                  </a:schemeClr>
                </a:solidFill>
              </a:rPr>
              <a:t>Records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FE637-A6D7-79E8-6491-348E6ED7D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-20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used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combinations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of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lang="en-US" sz="2200" b="1" spc="-295" dirty="0">
                <a:solidFill>
                  <a:srgbClr val="292929"/>
                </a:solidFill>
                <a:cs typeface="Arial"/>
              </a:rPr>
              <a:t>WHERE</a:t>
            </a:r>
            <a:r>
              <a:rPr lang="en-US" sz="2200" b="1" spc="-290" dirty="0">
                <a:solidFill>
                  <a:srgbClr val="292929"/>
                </a:solidFill>
                <a:cs typeface="Arial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cs typeface="Microsoft Sans Serif"/>
              </a:rPr>
              <a:t>clause,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b="1" spc="-225" dirty="0">
                <a:solidFill>
                  <a:srgbClr val="292929"/>
                </a:solidFill>
                <a:cs typeface="Arial"/>
              </a:rPr>
              <a:t>LIKE</a:t>
            </a:r>
            <a:r>
              <a:rPr lang="en-US" sz="2200" spc="-225" dirty="0">
                <a:solidFill>
                  <a:srgbClr val="292929"/>
                </a:solidFill>
                <a:cs typeface="Microsoft Sans Serif"/>
              </a:rPr>
              <a:t>,</a:t>
            </a:r>
            <a:r>
              <a:rPr lang="en-US" sz="2200" spc="-2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b="1" spc="-150" dirty="0">
                <a:solidFill>
                  <a:srgbClr val="292929"/>
                </a:solidFill>
                <a:cs typeface="Arial"/>
              </a:rPr>
              <a:t>AND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,</a:t>
            </a: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 </a:t>
            </a:r>
            <a:r>
              <a:rPr lang="en-US" sz="2200" b="1" spc="-280" dirty="0">
                <a:solidFill>
                  <a:srgbClr val="292929"/>
                </a:solidFill>
                <a:cs typeface="Arial"/>
              </a:rPr>
              <a:t>BETWEEN </a:t>
            </a:r>
            <a:r>
              <a:rPr lang="en-US" sz="2200" b="1" spc="-275" dirty="0">
                <a:solidFill>
                  <a:srgbClr val="292929"/>
                </a:solidFill>
                <a:cs typeface="Arial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conditions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filter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failed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landing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outcomes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drone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ship,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their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booster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versions,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site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names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year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5" dirty="0">
                <a:solidFill>
                  <a:srgbClr val="292929"/>
                </a:solidFill>
                <a:cs typeface="Microsoft Sans Serif"/>
              </a:rPr>
              <a:t>2015</a:t>
            </a:r>
            <a:endParaRPr lang="en-US" sz="2200" dirty="0">
              <a:cs typeface="Microsoft Sans Seri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2F8B-EC05-A13D-9220-F28AD84C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D75B28D2-9FAB-16CA-3870-86ED8A41B91F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5924550" y="1690689"/>
            <a:ext cx="4819650" cy="39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45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84D6-2E63-193A-F188-97073848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229" dirty="0">
                <a:solidFill>
                  <a:schemeClr val="accent1">
                    <a:lumMod val="50000"/>
                  </a:schemeClr>
                </a:solidFill>
              </a:rPr>
              <a:t>Rank</a:t>
            </a:r>
            <a:r>
              <a:rPr lang="en-US" b="1" spc="13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75" dirty="0">
                <a:solidFill>
                  <a:schemeClr val="accent1">
                    <a:lumMod val="50000"/>
                  </a:schemeClr>
                </a:solidFill>
              </a:rPr>
              <a:t>Landing</a:t>
            </a:r>
            <a:r>
              <a:rPr lang="en-US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40" dirty="0">
                <a:solidFill>
                  <a:schemeClr val="accent1">
                    <a:lumMod val="50000"/>
                  </a:schemeClr>
                </a:solidFill>
              </a:rPr>
              <a:t>Outcomes</a:t>
            </a:r>
            <a:r>
              <a:rPr lang="en-US" b="1" spc="1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25" dirty="0">
                <a:solidFill>
                  <a:schemeClr val="accent1">
                    <a:lumMod val="50000"/>
                  </a:schemeClr>
                </a:solidFill>
              </a:rPr>
              <a:t>Between</a:t>
            </a:r>
            <a:r>
              <a:rPr lang="en-US" b="1" spc="14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130" dirty="0">
                <a:solidFill>
                  <a:schemeClr val="accent1">
                    <a:lumMod val="50000"/>
                  </a:schemeClr>
                </a:solidFill>
              </a:rPr>
              <a:t>2010-06-04</a:t>
            </a:r>
            <a:r>
              <a:rPr lang="en-US" b="1" spc="14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lang="en-US" b="1" spc="-94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130" dirty="0">
                <a:solidFill>
                  <a:schemeClr val="accent1">
                    <a:lumMod val="50000"/>
                  </a:schemeClr>
                </a:solidFill>
              </a:rPr>
              <a:t>2017-03-20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959E-F512-3E8C-8727-C4E1EF6424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85" dirty="0">
                <a:cs typeface="Microsoft Sans Serif"/>
              </a:rPr>
              <a:t>We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75" dirty="0">
                <a:cs typeface="Microsoft Sans Serif"/>
              </a:rPr>
              <a:t>sel</a:t>
            </a:r>
            <a:r>
              <a:rPr lang="en-US" sz="2200" spc="-95" dirty="0">
                <a:cs typeface="Microsoft Sans Serif"/>
              </a:rPr>
              <a:t>e</a:t>
            </a:r>
            <a:r>
              <a:rPr lang="en-US" sz="2200" spc="-35" dirty="0">
                <a:cs typeface="Microsoft Sans Serif"/>
              </a:rPr>
              <a:t>cted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-50" dirty="0">
                <a:cs typeface="Microsoft Sans Serif"/>
              </a:rPr>
              <a:t>Landin</a:t>
            </a:r>
            <a:r>
              <a:rPr lang="en-US" sz="2200" spc="15" dirty="0">
                <a:cs typeface="Microsoft Sans Serif"/>
              </a:rPr>
              <a:t>g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outco</a:t>
            </a:r>
            <a:r>
              <a:rPr lang="en-US" sz="2200" spc="-60" dirty="0">
                <a:cs typeface="Microsoft Sans Serif"/>
              </a:rPr>
              <a:t>m</a:t>
            </a:r>
            <a:r>
              <a:rPr lang="en-US" sz="2200" spc="-90" dirty="0">
                <a:cs typeface="Microsoft Sans Serif"/>
              </a:rPr>
              <a:t>es  </a:t>
            </a:r>
            <a:r>
              <a:rPr lang="en-US" sz="2200" spc="-60" dirty="0">
                <a:cs typeface="Microsoft Sans Serif"/>
              </a:rPr>
              <a:t>an</a:t>
            </a:r>
            <a:r>
              <a:rPr lang="en-US" sz="2200" spc="-55" dirty="0">
                <a:cs typeface="Microsoft Sans Serif"/>
              </a:rPr>
              <a:t>d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</a:t>
            </a:r>
            <a:r>
              <a:rPr lang="en-US" sz="2200" spc="-30" dirty="0">
                <a:cs typeface="Microsoft Sans Serif"/>
              </a:rPr>
              <a:t>e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b="1" spc="-210" dirty="0">
                <a:cs typeface="Arial"/>
              </a:rPr>
              <a:t>C</a:t>
            </a:r>
            <a:r>
              <a:rPr lang="en-US" sz="2200" b="1" spc="-240" dirty="0">
                <a:cs typeface="Arial"/>
              </a:rPr>
              <a:t>O</a:t>
            </a:r>
            <a:r>
              <a:rPr lang="en-US" sz="2200" b="1" spc="-260" dirty="0">
                <a:cs typeface="Arial"/>
              </a:rPr>
              <a:t>U</a:t>
            </a:r>
            <a:r>
              <a:rPr lang="en-US" sz="2200" b="1" spc="-165" dirty="0">
                <a:cs typeface="Arial"/>
              </a:rPr>
              <a:t>N</a:t>
            </a:r>
            <a:r>
              <a:rPr lang="en-US" sz="2200" b="1" spc="-220" dirty="0">
                <a:cs typeface="Arial"/>
              </a:rPr>
              <a:t>T</a:t>
            </a:r>
            <a:r>
              <a:rPr lang="en-US" sz="2200" b="1" dirty="0">
                <a:cs typeface="Arial"/>
              </a:rPr>
              <a:t> </a:t>
            </a:r>
            <a:r>
              <a:rPr lang="en-US" sz="2200" dirty="0">
                <a:cs typeface="Microsoft Sans Serif"/>
              </a:rPr>
              <a:t>of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landi</a:t>
            </a:r>
            <a:r>
              <a:rPr lang="en-US" sz="2200" spc="-30" dirty="0">
                <a:cs typeface="Microsoft Sans Serif"/>
              </a:rPr>
              <a:t>n</a:t>
            </a:r>
            <a:r>
              <a:rPr lang="en-US" sz="2200" spc="10" dirty="0">
                <a:cs typeface="Microsoft Sans Serif"/>
              </a:rPr>
              <a:t>g  </a:t>
            </a:r>
            <a:r>
              <a:rPr lang="en-US" sz="2200" spc="-55" dirty="0">
                <a:cs typeface="Microsoft Sans Serif"/>
              </a:rPr>
              <a:t>outcomes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from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the</a:t>
            </a:r>
            <a:r>
              <a:rPr lang="en-US" sz="2200" spc="65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data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-60" dirty="0">
                <a:cs typeface="Microsoft Sans Serif"/>
              </a:rPr>
              <a:t>and </a:t>
            </a:r>
            <a:r>
              <a:rPr lang="en-US" sz="2200" spc="-55" dirty="0">
                <a:cs typeface="Microsoft Sans Serif"/>
              </a:rPr>
              <a:t> </a:t>
            </a:r>
            <a:r>
              <a:rPr lang="en-US" sz="2200" spc="-95" dirty="0">
                <a:cs typeface="Microsoft Sans Serif"/>
              </a:rPr>
              <a:t>use</a:t>
            </a:r>
            <a:r>
              <a:rPr lang="en-US" sz="2200" spc="15" dirty="0">
                <a:cs typeface="Microsoft Sans Serif"/>
              </a:rPr>
              <a:t>d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</a:t>
            </a:r>
            <a:r>
              <a:rPr lang="en-US" sz="2200" spc="-30" dirty="0">
                <a:cs typeface="Microsoft Sans Serif"/>
              </a:rPr>
              <a:t>e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b="1" spc="-285" dirty="0">
                <a:cs typeface="Arial"/>
              </a:rPr>
              <a:t>W</a:t>
            </a:r>
            <a:r>
              <a:rPr lang="en-US" sz="2200" b="1" spc="-145" dirty="0">
                <a:cs typeface="Arial"/>
              </a:rPr>
              <a:t>H</a:t>
            </a:r>
            <a:r>
              <a:rPr lang="en-US" sz="2200" b="1" spc="-295" dirty="0">
                <a:cs typeface="Arial"/>
              </a:rPr>
              <a:t>E</a:t>
            </a:r>
            <a:r>
              <a:rPr lang="en-US" sz="2200" b="1" spc="-335" dirty="0">
                <a:cs typeface="Arial"/>
              </a:rPr>
              <a:t>R</a:t>
            </a:r>
            <a:r>
              <a:rPr lang="en-US" sz="2200" b="1" spc="-275" dirty="0">
                <a:cs typeface="Arial"/>
              </a:rPr>
              <a:t>E</a:t>
            </a:r>
            <a:r>
              <a:rPr lang="en-US" sz="2200" b="1" spc="-15" dirty="0">
                <a:cs typeface="Arial"/>
              </a:rPr>
              <a:t> </a:t>
            </a:r>
            <a:r>
              <a:rPr lang="en-US" sz="2200" spc="-85" dirty="0">
                <a:cs typeface="Microsoft Sans Serif"/>
              </a:rPr>
              <a:t>clause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20" dirty="0">
                <a:cs typeface="Microsoft Sans Serif"/>
              </a:rPr>
              <a:t>t</a:t>
            </a:r>
            <a:r>
              <a:rPr lang="en-US" sz="2200" spc="55" dirty="0">
                <a:cs typeface="Microsoft Sans Serif"/>
              </a:rPr>
              <a:t>o</a:t>
            </a:r>
            <a:r>
              <a:rPr lang="en-US" sz="2200" spc="65" dirty="0">
                <a:cs typeface="Microsoft Sans Serif"/>
              </a:rPr>
              <a:t> </a:t>
            </a:r>
            <a:r>
              <a:rPr lang="en-US" sz="2200" spc="10" dirty="0">
                <a:cs typeface="Microsoft Sans Serif"/>
              </a:rPr>
              <a:t>filter  </a:t>
            </a:r>
            <a:r>
              <a:rPr lang="en-US" sz="2200" spc="5" dirty="0">
                <a:cs typeface="Microsoft Sans Serif"/>
              </a:rPr>
              <a:t>for</a:t>
            </a:r>
            <a:r>
              <a:rPr lang="en-US" sz="2200" spc="4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landing</a:t>
            </a:r>
            <a:r>
              <a:rPr lang="en-US" sz="2200" spc="10" dirty="0">
                <a:cs typeface="Microsoft Sans Serif"/>
              </a:rPr>
              <a:t> </a:t>
            </a:r>
            <a:r>
              <a:rPr lang="en-US" sz="2200" spc="-55" dirty="0">
                <a:cs typeface="Microsoft Sans Serif"/>
              </a:rPr>
              <a:t>outcomes</a:t>
            </a:r>
            <a:r>
              <a:rPr lang="en-US" sz="2200" spc="25" dirty="0">
                <a:cs typeface="Microsoft Sans Serif"/>
              </a:rPr>
              <a:t> </a:t>
            </a:r>
            <a:r>
              <a:rPr lang="en-US" sz="2200" b="1" spc="-254" dirty="0">
                <a:cs typeface="Arial"/>
              </a:rPr>
              <a:t>BETWEEN </a:t>
            </a:r>
            <a:r>
              <a:rPr lang="en-US" sz="2200" b="1" spc="-540" dirty="0">
                <a:cs typeface="Arial"/>
              </a:rPr>
              <a:t> </a:t>
            </a:r>
            <a:r>
              <a:rPr lang="en-US" sz="2200" spc="75" dirty="0">
                <a:cs typeface="Microsoft Sans Serif"/>
              </a:rPr>
              <a:t>2010-06-04</a:t>
            </a:r>
            <a:r>
              <a:rPr lang="en-US" sz="2200" spc="45" dirty="0">
                <a:cs typeface="Microsoft Sans Serif"/>
              </a:rPr>
              <a:t> </a:t>
            </a:r>
            <a:r>
              <a:rPr lang="en-US" sz="2200" spc="40" dirty="0">
                <a:cs typeface="Microsoft Sans Serif"/>
              </a:rPr>
              <a:t>to</a:t>
            </a:r>
            <a:r>
              <a:rPr lang="en-US" sz="2200" spc="60" dirty="0">
                <a:cs typeface="Microsoft Sans Serif"/>
              </a:rPr>
              <a:t> 2010-03-20.</a:t>
            </a:r>
            <a:endParaRPr lang="en-US" sz="2200" dirty="0"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85" dirty="0">
                <a:cs typeface="Microsoft Sans Serif"/>
              </a:rPr>
              <a:t>We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applied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</a:t>
            </a:r>
            <a:r>
              <a:rPr lang="en-US" sz="2200" spc="-30" dirty="0">
                <a:cs typeface="Microsoft Sans Serif"/>
              </a:rPr>
              <a:t>e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b="1" spc="-315" dirty="0">
                <a:cs typeface="Arial"/>
              </a:rPr>
              <a:t>GR</a:t>
            </a:r>
            <a:r>
              <a:rPr lang="en-US" sz="2200" b="1" spc="-180" dirty="0">
                <a:cs typeface="Arial"/>
              </a:rPr>
              <a:t>O</a:t>
            </a:r>
            <a:r>
              <a:rPr lang="en-US" sz="2200" b="1" spc="-260" dirty="0">
                <a:cs typeface="Arial"/>
              </a:rPr>
              <a:t>U</a:t>
            </a:r>
            <a:r>
              <a:rPr lang="en-US" sz="2200" b="1" spc="-210" dirty="0">
                <a:cs typeface="Arial"/>
              </a:rPr>
              <a:t>P</a:t>
            </a:r>
            <a:r>
              <a:rPr lang="en-US" sz="2200" b="1" spc="-30" dirty="0">
                <a:cs typeface="Arial"/>
              </a:rPr>
              <a:t> </a:t>
            </a:r>
            <a:r>
              <a:rPr lang="en-US" sz="2200" b="1" spc="-245" dirty="0">
                <a:cs typeface="Arial"/>
              </a:rPr>
              <a:t>B</a:t>
            </a:r>
            <a:r>
              <a:rPr lang="en-US" sz="2200" b="1" spc="-210" dirty="0">
                <a:cs typeface="Arial"/>
              </a:rPr>
              <a:t>Y</a:t>
            </a:r>
            <a:r>
              <a:rPr lang="en-US" sz="2200" b="1" spc="-20" dirty="0">
                <a:cs typeface="Arial"/>
              </a:rPr>
              <a:t> </a:t>
            </a:r>
            <a:r>
              <a:rPr lang="en-US" sz="2200" spc="-80" dirty="0">
                <a:cs typeface="Microsoft Sans Serif"/>
              </a:rPr>
              <a:t>clause  </a:t>
            </a:r>
            <a:r>
              <a:rPr lang="en-US" sz="2200" spc="40" dirty="0">
                <a:cs typeface="Microsoft Sans Serif"/>
              </a:rPr>
              <a:t>to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5" dirty="0">
                <a:cs typeface="Microsoft Sans Serif"/>
              </a:rPr>
              <a:t>group</a:t>
            </a:r>
            <a:r>
              <a:rPr lang="en-US" sz="2200" spc="45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the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landing</a:t>
            </a:r>
            <a:r>
              <a:rPr lang="en-US" sz="2200" spc="20" dirty="0">
                <a:cs typeface="Microsoft Sans Serif"/>
              </a:rPr>
              <a:t> </a:t>
            </a:r>
            <a:r>
              <a:rPr lang="en-US" sz="2200" spc="-55" dirty="0">
                <a:cs typeface="Microsoft Sans Serif"/>
              </a:rPr>
              <a:t>outcomes </a:t>
            </a:r>
            <a:r>
              <a:rPr lang="en-US" sz="2200" spc="-50" dirty="0">
                <a:cs typeface="Microsoft Sans Serif"/>
              </a:rPr>
              <a:t> </a:t>
            </a:r>
            <a:r>
              <a:rPr lang="en-US" sz="2200" spc="-60" dirty="0">
                <a:cs typeface="Microsoft Sans Serif"/>
              </a:rPr>
              <a:t>an</a:t>
            </a:r>
            <a:r>
              <a:rPr lang="en-US" sz="2200" spc="-55" dirty="0">
                <a:cs typeface="Microsoft Sans Serif"/>
              </a:rPr>
              <a:t>d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th</a:t>
            </a:r>
            <a:r>
              <a:rPr lang="en-US" sz="2200" spc="-30" dirty="0">
                <a:cs typeface="Microsoft Sans Serif"/>
              </a:rPr>
              <a:t>e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b="1" spc="-170" dirty="0">
                <a:cs typeface="Arial"/>
              </a:rPr>
              <a:t>O</a:t>
            </a:r>
            <a:r>
              <a:rPr lang="en-US" sz="2200" b="1" spc="-325" dirty="0">
                <a:cs typeface="Arial"/>
              </a:rPr>
              <a:t>R</a:t>
            </a:r>
            <a:r>
              <a:rPr lang="en-US" sz="2200" b="1" spc="-95" dirty="0">
                <a:cs typeface="Arial"/>
              </a:rPr>
              <a:t>D</a:t>
            </a:r>
            <a:r>
              <a:rPr lang="en-US" sz="2200" b="1" spc="-295" dirty="0">
                <a:cs typeface="Arial"/>
              </a:rPr>
              <a:t>E</a:t>
            </a:r>
            <a:r>
              <a:rPr lang="en-US" sz="2200" b="1" spc="-300" dirty="0">
                <a:cs typeface="Arial"/>
              </a:rPr>
              <a:t>R</a:t>
            </a:r>
            <a:r>
              <a:rPr lang="en-US" sz="2200" b="1" spc="-30" dirty="0">
                <a:cs typeface="Arial"/>
              </a:rPr>
              <a:t> </a:t>
            </a:r>
            <a:r>
              <a:rPr lang="en-US" sz="2200" b="1" spc="-245" dirty="0">
                <a:cs typeface="Arial"/>
              </a:rPr>
              <a:t>B</a:t>
            </a:r>
            <a:r>
              <a:rPr lang="en-US" sz="2200" b="1" spc="-210" dirty="0">
                <a:cs typeface="Arial"/>
              </a:rPr>
              <a:t>Y</a:t>
            </a:r>
            <a:r>
              <a:rPr lang="en-US" sz="2200" b="1" spc="-20" dirty="0">
                <a:cs typeface="Arial"/>
              </a:rPr>
              <a:t> </a:t>
            </a:r>
            <a:r>
              <a:rPr lang="en-US" sz="2200" spc="-65" dirty="0">
                <a:cs typeface="Microsoft Sans Serif"/>
              </a:rPr>
              <a:t>cla</a:t>
            </a:r>
            <a:r>
              <a:rPr lang="en-US" sz="2200" spc="-80" dirty="0">
                <a:cs typeface="Microsoft Sans Serif"/>
              </a:rPr>
              <a:t>u</a:t>
            </a:r>
            <a:r>
              <a:rPr lang="en-US" sz="2200" spc="-120" dirty="0">
                <a:cs typeface="Microsoft Sans Serif"/>
              </a:rPr>
              <a:t>se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30" dirty="0">
                <a:cs typeface="Microsoft Sans Serif"/>
              </a:rPr>
              <a:t>to  </a:t>
            </a:r>
            <a:r>
              <a:rPr lang="en-US" sz="2200" spc="-15" dirty="0">
                <a:cs typeface="Microsoft Sans Serif"/>
              </a:rPr>
              <a:t>order</a:t>
            </a:r>
            <a:r>
              <a:rPr lang="en-US" sz="2200" spc="5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the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15" dirty="0">
                <a:cs typeface="Microsoft Sans Serif"/>
              </a:rPr>
              <a:t>grouped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-25" dirty="0">
                <a:cs typeface="Microsoft Sans Serif"/>
              </a:rPr>
              <a:t>landing </a:t>
            </a:r>
            <a:r>
              <a:rPr lang="en-US" sz="2200" spc="-20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outcome</a:t>
            </a:r>
            <a:r>
              <a:rPr lang="en-US" sz="2200" spc="35" dirty="0">
                <a:cs typeface="Microsoft Sans Serif"/>
              </a:rPr>
              <a:t> </a:t>
            </a:r>
            <a:r>
              <a:rPr lang="en-US" sz="2200" spc="-15" dirty="0">
                <a:cs typeface="Microsoft Sans Serif"/>
              </a:rPr>
              <a:t>in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50" dirty="0">
                <a:cs typeface="Microsoft Sans Serif"/>
              </a:rPr>
              <a:t>descending</a:t>
            </a:r>
            <a:r>
              <a:rPr lang="en-US" sz="2200" spc="2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order.</a:t>
            </a:r>
            <a:endParaRPr lang="en-US" sz="2200" dirty="0">
              <a:cs typeface="Microsoft Sans Seri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44214-3CA9-41A9-804E-19512954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E19EAB18-13B8-53D2-2C44-A00C5A10E459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6039808" y="1690688"/>
            <a:ext cx="4927271" cy="39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53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5580-FA13-AC7A-1E97-04381EAA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Interactive Map with 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2F3EA-CE38-4707-1CE6-3BF00DEC3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Launch Sites Proximities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69C94-34C4-D960-2A57-3299FC1E2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62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2B4E-6A2E-BFC7-0B5E-881DB076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25" dirty="0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3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sz="5400" b="1" spc="14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95" dirty="0">
                <a:solidFill>
                  <a:schemeClr val="accent1">
                    <a:lumMod val="50000"/>
                  </a:schemeClr>
                </a:solidFill>
              </a:rPr>
              <a:t>sites</a:t>
            </a:r>
            <a:r>
              <a:rPr lang="en-US" sz="5400" b="1" spc="1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5" dirty="0">
                <a:solidFill>
                  <a:schemeClr val="accent1">
                    <a:lumMod val="50000"/>
                  </a:schemeClr>
                </a:solidFill>
              </a:rPr>
              <a:t>global</a:t>
            </a:r>
            <a:r>
              <a:rPr lang="en-US" sz="5400" b="1" spc="13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40" dirty="0">
                <a:solidFill>
                  <a:schemeClr val="accent1">
                    <a:lumMod val="50000"/>
                  </a:schemeClr>
                </a:solidFill>
              </a:rPr>
              <a:t>map</a:t>
            </a:r>
            <a:r>
              <a:rPr lang="en-US" sz="5400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25" dirty="0">
                <a:solidFill>
                  <a:schemeClr val="accent1">
                    <a:lumMod val="50000"/>
                  </a:schemeClr>
                </a:solidFill>
              </a:rPr>
              <a:t>markers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A489F-4DA3-60C9-104F-D8445DB9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FAD8BA6-EFE9-063D-DA74-8BC9499CBCD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22274" y="1690688"/>
            <a:ext cx="10660253" cy="41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3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20D7-312E-29B2-AF09-AA172C10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125" dirty="0">
                <a:solidFill>
                  <a:schemeClr val="accent1">
                    <a:lumMod val="50000"/>
                  </a:schemeClr>
                </a:solidFill>
              </a:rPr>
              <a:t>Markers</a:t>
            </a:r>
            <a:r>
              <a:rPr lang="en-US" b="1" spc="15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70" dirty="0">
                <a:solidFill>
                  <a:schemeClr val="accent1">
                    <a:lumMod val="50000"/>
                  </a:schemeClr>
                </a:solidFill>
              </a:rPr>
              <a:t>showing</a:t>
            </a:r>
            <a:r>
              <a:rPr lang="en-US" b="1" spc="14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3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b="1" spc="15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95" dirty="0">
                <a:solidFill>
                  <a:schemeClr val="accent1">
                    <a:lumMod val="50000"/>
                  </a:schemeClr>
                </a:solidFill>
              </a:rPr>
              <a:t>sites</a:t>
            </a:r>
            <a:r>
              <a:rPr lang="en-US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5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en-US" b="1" spc="14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</a:rPr>
              <a:t>color</a:t>
            </a:r>
            <a:r>
              <a:rPr lang="en-US" b="1" spc="1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05" dirty="0">
                <a:solidFill>
                  <a:schemeClr val="accent1">
                    <a:lumMod val="50000"/>
                  </a:schemeClr>
                </a:solidFill>
              </a:rPr>
              <a:t>labels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338FD-71FF-AEA3-2236-EE3329DC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54FDCC7-FF4B-62A3-FD75-01D3F791B8A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845817" y="1690688"/>
            <a:ext cx="8725929" cy="39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45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EEC2-E9CD-A156-DEE8-ADD527F1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6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sz="5400" b="1" spc="13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30" dirty="0">
                <a:solidFill>
                  <a:schemeClr val="accent1">
                    <a:lumMod val="50000"/>
                  </a:schemeClr>
                </a:solidFill>
              </a:rPr>
              <a:t>Site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00" dirty="0">
                <a:solidFill>
                  <a:schemeClr val="accent1">
                    <a:lumMod val="50000"/>
                  </a:schemeClr>
                </a:solidFill>
              </a:rPr>
              <a:t>distance</a:t>
            </a:r>
            <a:r>
              <a:rPr lang="en-US" sz="5400" b="1" spc="15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70" dirty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10" dirty="0">
                <a:solidFill>
                  <a:schemeClr val="accent1">
                    <a:lumMod val="50000"/>
                  </a:schemeClr>
                </a:solidFill>
              </a:rPr>
              <a:t>landmarks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45D95-89A1-7304-B226-040AE8F1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BD436F41-6A8E-17F3-69C3-89A88E0E68C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321519" y="1828800"/>
            <a:ext cx="8861574" cy="38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73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4620-C27B-AD52-11BD-DBFA2709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19CF-2AC1-397D-A4EF-C4673482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Build a Dashboard with </a:t>
            </a:r>
            <a:r>
              <a:rPr lang="en-US" sz="6000" b="1" dirty="0" err="1"/>
              <a:t>Plotly</a:t>
            </a:r>
            <a:r>
              <a:rPr lang="en-US" sz="6000" b="1" dirty="0"/>
              <a:t> Dash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FE5CC-27B7-B2A2-F4F2-B394880F6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1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7869-FAC5-FBB2-CBD8-85B25C92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spc="-25" dirty="0">
                <a:solidFill>
                  <a:schemeClr val="accent1">
                    <a:lumMod val="50000"/>
                  </a:schemeClr>
                </a:solidFill>
              </a:rPr>
              <a:t>Introd</a:t>
            </a:r>
            <a:r>
              <a:rPr lang="en-US" sz="5400" b="1" spc="-45" dirty="0">
                <a:solidFill>
                  <a:schemeClr val="accent1">
                    <a:lumMod val="50000"/>
                  </a:schemeClr>
                </a:solidFill>
              </a:rPr>
              <a:t>u</a:t>
            </a:r>
            <a:r>
              <a:rPr lang="en-US" sz="5400" b="1" spc="-30" dirty="0">
                <a:solidFill>
                  <a:schemeClr val="accent1">
                    <a:lumMod val="50000"/>
                  </a:schemeClr>
                </a:solidFill>
              </a:rPr>
              <a:t>ction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9BF4-FA67-7392-E86C-D6942503D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436914"/>
            <a:ext cx="10660350" cy="4659086"/>
          </a:xfrm>
        </p:spPr>
        <p:txBody>
          <a:bodyPr>
            <a:normAutofit lnSpcReduction="10000"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Project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background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context</a:t>
            </a:r>
            <a:endParaRPr lang="en-US" sz="2200" dirty="0"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lang="en-US" sz="2200" spc="-114" dirty="0">
                <a:solidFill>
                  <a:srgbClr val="292929"/>
                </a:solidFill>
                <a:cs typeface="Microsoft Sans Serif"/>
              </a:rPr>
              <a:t>Space </a:t>
            </a:r>
            <a:r>
              <a:rPr lang="en-US" sz="2200" spc="-170" dirty="0">
                <a:solidFill>
                  <a:srgbClr val="292929"/>
                </a:solidFill>
                <a:cs typeface="Microsoft Sans Serif"/>
              </a:rPr>
              <a:t>X</a:t>
            </a:r>
            <a:r>
              <a:rPr lang="en-US" sz="2200" spc="-1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advertises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Falcon 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9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rocket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launches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on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its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website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with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a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cost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of 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62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million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dollars;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other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providers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cost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upward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of 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165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million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dollars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each,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much</a:t>
            </a:r>
            <a:r>
              <a:rPr lang="en-US" sz="2200" spc="3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of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savings</a:t>
            </a:r>
            <a:r>
              <a:rPr lang="en-US" sz="2200" spc="3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lang="en-US" sz="2200" spc="3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because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cs typeface="Microsoft Sans Serif"/>
              </a:rPr>
              <a:t>Space</a:t>
            </a:r>
            <a:r>
              <a:rPr lang="en-US" sz="2200" spc="-1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70" dirty="0">
                <a:solidFill>
                  <a:srgbClr val="292929"/>
                </a:solidFill>
                <a:cs typeface="Microsoft Sans Serif"/>
              </a:rPr>
              <a:t>X</a:t>
            </a:r>
            <a:r>
              <a:rPr lang="en-US" sz="2200" spc="-1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can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reuse</a:t>
            </a:r>
            <a:r>
              <a:rPr lang="en-US" sz="2200" spc="3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first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stage.</a:t>
            </a:r>
            <a:r>
              <a:rPr lang="en-US" sz="2200" spc="3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Therefore,</a:t>
            </a:r>
            <a:r>
              <a:rPr lang="en-US" sz="2200" spc="3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" dirty="0">
                <a:solidFill>
                  <a:srgbClr val="292929"/>
                </a:solidFill>
                <a:cs typeface="Microsoft Sans Serif"/>
              </a:rPr>
              <a:t>if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3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can</a:t>
            </a:r>
            <a:r>
              <a:rPr lang="en-US" sz="2200" spc="3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determine </a:t>
            </a:r>
            <a:r>
              <a:rPr lang="en-US" sz="2200" spc="10" dirty="0">
                <a:solidFill>
                  <a:srgbClr val="292929"/>
                </a:solidFill>
                <a:cs typeface="Microsoft Sans Serif"/>
              </a:rPr>
              <a:t>if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first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stage</a:t>
            </a:r>
            <a:r>
              <a:rPr lang="en-US" sz="2200" spc="3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will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land,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we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can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determine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cost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of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a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launch.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This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information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can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be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used </a:t>
            </a:r>
            <a:r>
              <a:rPr lang="en-US" sz="2200" spc="10" dirty="0">
                <a:solidFill>
                  <a:srgbClr val="292929"/>
                </a:solidFill>
                <a:cs typeface="Microsoft Sans Serif"/>
              </a:rPr>
              <a:t>if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an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alternate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company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wants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lang="en-US" sz="2200" spc="15" dirty="0">
                <a:solidFill>
                  <a:srgbClr val="292929"/>
                </a:solidFill>
                <a:cs typeface="Microsoft Sans Serif"/>
              </a:rPr>
              <a:t>bid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against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space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70" dirty="0">
                <a:solidFill>
                  <a:srgbClr val="292929"/>
                </a:solidFill>
                <a:cs typeface="Microsoft Sans Serif"/>
              </a:rPr>
              <a:t>X</a:t>
            </a:r>
            <a:r>
              <a:rPr lang="en-US" sz="2200" spc="-1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for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rocket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launch.</a:t>
            </a:r>
            <a:r>
              <a:rPr lang="en-US" sz="2200" spc="3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This</a:t>
            </a:r>
            <a:r>
              <a:rPr lang="en-US" sz="2200" spc="3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goal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of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project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lang="en-US" sz="2200" spc="3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create</a:t>
            </a:r>
            <a:r>
              <a:rPr lang="en-US" sz="2200" spc="3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a </a:t>
            </a:r>
            <a:r>
              <a:rPr lang="en-US" sz="22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machine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learning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pipeline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predict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" dirty="0">
                <a:solidFill>
                  <a:srgbClr val="292929"/>
                </a:solidFill>
                <a:cs typeface="Microsoft Sans Serif"/>
              </a:rPr>
              <a:t>if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first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stage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will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land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successfully.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Problems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you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want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find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cs typeface="Microsoft Sans Serif"/>
              </a:rPr>
              <a:t>answers</a:t>
            </a:r>
            <a:endParaRPr lang="en-US" sz="2200" dirty="0"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9135" algn="l"/>
              </a:tabLst>
            </a:pP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What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factors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determine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" dirty="0">
                <a:solidFill>
                  <a:srgbClr val="292929"/>
                </a:solidFill>
                <a:cs typeface="Microsoft Sans Serif"/>
              </a:rPr>
              <a:t>if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rocket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will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land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successfully?</a:t>
            </a:r>
            <a:endParaRPr lang="en-US" sz="2200" dirty="0">
              <a:cs typeface="Microsoft Sans Serif"/>
            </a:endParaRPr>
          </a:p>
          <a:p>
            <a:pPr marL="698500" marR="117792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interaction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amongst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various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features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that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determine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lang="en-US" sz="22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rate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successful </a:t>
            </a:r>
            <a:r>
              <a:rPr lang="en-US" sz="2200" spc="-4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landing.</a:t>
            </a:r>
            <a:endParaRPr lang="en-US" sz="2200" dirty="0"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9135" algn="l"/>
              </a:tabLst>
            </a:pP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What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operating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conditions</a:t>
            </a:r>
            <a:r>
              <a:rPr lang="en-US"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needs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be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place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ensure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successful</a:t>
            </a:r>
            <a:r>
              <a:rPr lang="en-US" sz="2200" spc="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landing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program.</a:t>
            </a:r>
            <a:endParaRPr lang="en-US" sz="2200" dirty="0">
              <a:cs typeface="Microsoft Sans Serif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Microsoft Sans Serif"/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BCC0F-EE04-654E-32C4-0BC6AB7A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E2B4-269F-65C7-7E24-F807390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125" dirty="0">
                <a:solidFill>
                  <a:schemeClr val="accent1">
                    <a:lumMod val="50000"/>
                  </a:schemeClr>
                </a:solidFill>
              </a:rPr>
              <a:t>Pie</a:t>
            </a:r>
            <a:r>
              <a:rPr lang="en-US" b="1" spc="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50" dirty="0">
                <a:solidFill>
                  <a:schemeClr val="accent1">
                    <a:lumMod val="50000"/>
                  </a:schemeClr>
                </a:solidFill>
              </a:rPr>
              <a:t>chart</a:t>
            </a:r>
            <a:r>
              <a:rPr lang="en-US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50" dirty="0">
                <a:solidFill>
                  <a:schemeClr val="accent1">
                    <a:lumMod val="50000"/>
                  </a:schemeClr>
                </a:solidFill>
              </a:rPr>
              <a:t>showing</a:t>
            </a:r>
            <a:r>
              <a:rPr lang="en-US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n-US" b="1" spc="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45" dirty="0">
                <a:solidFill>
                  <a:schemeClr val="accent1">
                    <a:lumMod val="50000"/>
                  </a:schemeClr>
                </a:solidFill>
              </a:rPr>
              <a:t>success</a:t>
            </a:r>
            <a:r>
              <a:rPr lang="en-US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65" dirty="0">
                <a:solidFill>
                  <a:schemeClr val="accent1">
                    <a:lumMod val="50000"/>
                  </a:schemeClr>
                </a:solidFill>
              </a:rPr>
              <a:t>percentage</a:t>
            </a:r>
            <a:r>
              <a:rPr lang="en-US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95" dirty="0">
                <a:solidFill>
                  <a:schemeClr val="accent1">
                    <a:lumMod val="50000"/>
                  </a:schemeClr>
                </a:solidFill>
              </a:rPr>
              <a:t>achieved</a:t>
            </a:r>
            <a:r>
              <a:rPr lang="en-US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50" dirty="0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en-US" b="1" spc="9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35" dirty="0">
                <a:solidFill>
                  <a:schemeClr val="accent1">
                    <a:lumMod val="50000"/>
                  </a:schemeClr>
                </a:solidFill>
              </a:rPr>
              <a:t>each</a:t>
            </a:r>
            <a:r>
              <a:rPr lang="en-US" b="1" spc="9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9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b="1" spc="9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</a:rPr>
              <a:t>site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E0F47-F4DB-DA63-5F3B-8301D083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443D110A-B5D8-790C-9E89-A0BEB2C8D09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076779" y="2198688"/>
            <a:ext cx="7351054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9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1460-77CC-0BDF-F192-F0F078AF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125" dirty="0">
                <a:solidFill>
                  <a:schemeClr val="accent1">
                    <a:lumMod val="50000"/>
                  </a:schemeClr>
                </a:solidFill>
              </a:rPr>
              <a:t>Pie</a:t>
            </a:r>
            <a:r>
              <a:rPr lang="en-US" b="1" spc="9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55" dirty="0">
                <a:solidFill>
                  <a:schemeClr val="accent1">
                    <a:lumMod val="50000"/>
                  </a:schemeClr>
                </a:solidFill>
              </a:rPr>
              <a:t>chart</a:t>
            </a:r>
            <a:r>
              <a:rPr lang="en-US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50" dirty="0">
                <a:solidFill>
                  <a:schemeClr val="accent1">
                    <a:lumMod val="50000"/>
                  </a:schemeClr>
                </a:solidFill>
              </a:rPr>
              <a:t>showing</a:t>
            </a:r>
            <a:r>
              <a:rPr lang="en-US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n-US" b="1" spc="10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1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b="1" spc="9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</a:rPr>
              <a:t>site</a:t>
            </a:r>
            <a:r>
              <a:rPr lang="en-US" b="1" spc="10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en-US" b="1" spc="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n-US" b="1" spc="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45" dirty="0">
                <a:solidFill>
                  <a:schemeClr val="accent1">
                    <a:lumMod val="50000"/>
                  </a:schemeClr>
                </a:solidFill>
              </a:rPr>
              <a:t>highest</a:t>
            </a:r>
            <a:r>
              <a:rPr lang="en-US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9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b="1" spc="10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45" dirty="0">
                <a:solidFill>
                  <a:schemeClr val="accent1">
                    <a:lumMod val="50000"/>
                  </a:schemeClr>
                </a:solidFill>
              </a:rPr>
              <a:t>success</a:t>
            </a:r>
            <a:r>
              <a:rPr lang="en-US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</a:rPr>
              <a:t>ratio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7C08-AF9A-4EA0-8292-24D80E3F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695DF76F-9FE6-9719-8E93-CB2E8E0FE95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577009" y="2198688"/>
            <a:ext cx="6350595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76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09C8-13CA-80D9-4AEA-BFA22857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-85" dirty="0">
                <a:solidFill>
                  <a:schemeClr val="accent1">
                    <a:lumMod val="50000"/>
                  </a:schemeClr>
                </a:solidFill>
              </a:rPr>
              <a:t>Scatter</a:t>
            </a:r>
            <a:r>
              <a:rPr lang="en-US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35" dirty="0">
                <a:solidFill>
                  <a:schemeClr val="accent1">
                    <a:lumMod val="50000"/>
                  </a:schemeClr>
                </a:solidFill>
              </a:rPr>
              <a:t>plot</a:t>
            </a:r>
            <a:r>
              <a:rPr lang="en-US" b="1" spc="10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US" b="1" spc="8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00" dirty="0">
                <a:solidFill>
                  <a:schemeClr val="accent1">
                    <a:lumMod val="50000"/>
                  </a:schemeClr>
                </a:solidFill>
              </a:rPr>
              <a:t>Payload</a:t>
            </a:r>
            <a:r>
              <a:rPr lang="en-US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25" dirty="0">
                <a:solidFill>
                  <a:schemeClr val="accent1">
                    <a:lumMod val="50000"/>
                  </a:schemeClr>
                </a:solidFill>
              </a:rPr>
              <a:t>vs</a:t>
            </a:r>
            <a:r>
              <a:rPr lang="en-US" b="1" spc="9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110" dirty="0">
                <a:solidFill>
                  <a:schemeClr val="accent1">
                    <a:lumMod val="50000"/>
                  </a:schemeClr>
                </a:solidFill>
              </a:rPr>
              <a:t>Launch</a:t>
            </a:r>
            <a:r>
              <a:rPr lang="en-US" b="1" spc="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95" dirty="0">
                <a:solidFill>
                  <a:schemeClr val="accent1">
                    <a:lumMod val="50000"/>
                  </a:schemeClr>
                </a:solidFill>
              </a:rPr>
              <a:t>Outcome</a:t>
            </a:r>
            <a:r>
              <a:rPr lang="en-US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5" dirty="0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n-US" b="1" spc="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n-US" b="1" spc="9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75" dirty="0">
                <a:solidFill>
                  <a:schemeClr val="accent1">
                    <a:lumMod val="50000"/>
                  </a:schemeClr>
                </a:solidFill>
              </a:rPr>
              <a:t>sites,</a:t>
            </a:r>
            <a:r>
              <a:rPr lang="en-US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en-US" b="1" spc="11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20" dirty="0">
                <a:solidFill>
                  <a:schemeClr val="accent1">
                    <a:lumMod val="50000"/>
                  </a:schemeClr>
                </a:solidFill>
              </a:rPr>
              <a:t>different </a:t>
            </a:r>
            <a:r>
              <a:rPr lang="en-US" b="1" spc="-6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60" dirty="0">
                <a:solidFill>
                  <a:schemeClr val="accent1">
                    <a:lumMod val="50000"/>
                  </a:schemeClr>
                </a:solidFill>
              </a:rPr>
              <a:t>payload</a:t>
            </a:r>
            <a:r>
              <a:rPr lang="en-US" b="1" spc="9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75" dirty="0">
                <a:solidFill>
                  <a:schemeClr val="accent1">
                    <a:lumMod val="50000"/>
                  </a:schemeClr>
                </a:solidFill>
              </a:rPr>
              <a:t>selected</a:t>
            </a:r>
            <a:r>
              <a:rPr lang="en-US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25" dirty="0">
                <a:solidFill>
                  <a:schemeClr val="accent1">
                    <a:lumMod val="50000"/>
                  </a:schemeClr>
                </a:solidFill>
              </a:rPr>
              <a:t>in</a:t>
            </a:r>
            <a:r>
              <a:rPr lang="en-US" b="1" spc="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40" dirty="0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n-US" b="1" spc="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75" dirty="0">
                <a:solidFill>
                  <a:schemeClr val="accent1">
                    <a:lumMod val="50000"/>
                  </a:schemeClr>
                </a:solidFill>
              </a:rPr>
              <a:t>range</a:t>
            </a:r>
            <a:r>
              <a:rPr lang="en-US" b="1" spc="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spc="-35" dirty="0">
                <a:solidFill>
                  <a:schemeClr val="accent1">
                    <a:lumMod val="50000"/>
                  </a:schemeClr>
                </a:solidFill>
              </a:rPr>
              <a:t>slider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C1677-D793-E87F-A770-E4950839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617671CE-5FE9-9ED3-F7C9-0D0C0D93C79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764592" y="2198688"/>
            <a:ext cx="9975429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42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8A59E-061C-D98F-6038-F9AB438A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80494-6B51-568A-8FCF-A395755D7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Predictive Analysis (Classification)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258DC-44B5-A857-A438-69306AC18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29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A2B0-548F-57CC-43F3-B2EBDF56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Classification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D070-3D22-0D5C-4B3F-DAAF883E4B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spc="-145" dirty="0">
                <a:cs typeface="Microsoft Sans Serif"/>
              </a:rPr>
              <a:t>The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50" dirty="0">
                <a:cs typeface="Microsoft Sans Serif"/>
              </a:rPr>
              <a:t>decision</a:t>
            </a:r>
            <a:r>
              <a:rPr lang="en-US" sz="2200" spc="65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tree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spc="-60" dirty="0">
                <a:cs typeface="Microsoft Sans Serif"/>
              </a:rPr>
              <a:t>classifier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-60" dirty="0">
                <a:cs typeface="Microsoft Sans Serif"/>
              </a:rPr>
              <a:t>is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the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model</a:t>
            </a:r>
            <a:r>
              <a:rPr lang="en-US" sz="2200" spc="60" dirty="0">
                <a:cs typeface="Microsoft Sans Serif"/>
              </a:rPr>
              <a:t> </a:t>
            </a:r>
            <a:r>
              <a:rPr lang="en-US" sz="2200" spc="-5" dirty="0">
                <a:cs typeface="Microsoft Sans Serif"/>
              </a:rPr>
              <a:t>with </a:t>
            </a:r>
            <a:r>
              <a:rPr lang="en-US" sz="2200" spc="-35" dirty="0">
                <a:cs typeface="Microsoft Sans Serif"/>
              </a:rPr>
              <a:t>the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highest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55" dirty="0">
                <a:cs typeface="Microsoft Sans Serif"/>
              </a:rPr>
              <a:t>classification</a:t>
            </a:r>
            <a:r>
              <a:rPr lang="en-US" sz="2200" spc="55" dirty="0">
                <a:cs typeface="Microsoft Sans Serif"/>
              </a:rPr>
              <a:t> </a:t>
            </a:r>
            <a:r>
              <a:rPr lang="en-US" sz="2200" spc="-110" dirty="0">
                <a:cs typeface="Microsoft Sans Serif"/>
              </a:rPr>
              <a:t>accuracy</a:t>
            </a:r>
            <a:endParaRPr lang="en-US" sz="2200" dirty="0">
              <a:cs typeface="Microsoft Sans Seri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9819C-7FC0-E35E-87BF-A8607144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E6CB575A-5DD0-F3E4-C56B-356AB2FF7F1B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5344886" y="1690688"/>
            <a:ext cx="5737642" cy="35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8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932B-7D66-5070-C4DC-F08ABCE4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14" dirty="0">
                <a:solidFill>
                  <a:schemeClr val="accent1">
                    <a:lumMod val="50000"/>
                  </a:schemeClr>
                </a:solidFill>
              </a:rPr>
              <a:t>Confusion</a:t>
            </a:r>
            <a:r>
              <a:rPr lang="en-US" sz="5400" b="1" spc="6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65" dirty="0">
                <a:solidFill>
                  <a:schemeClr val="accent1">
                    <a:lumMod val="50000"/>
                  </a:schemeClr>
                </a:solidFill>
              </a:rPr>
              <a:t>Matrix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80DE1-118E-4745-5FC4-33976AC44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66" y="2013151"/>
            <a:ext cx="5501434" cy="3455925"/>
          </a:xfrm>
        </p:spPr>
        <p:txBody>
          <a:bodyPr>
            <a:normAutofit/>
          </a:bodyPr>
          <a:lstStyle/>
          <a:p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confusion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matrix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decision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tree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classifier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shows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cs typeface="Microsoft Sans Serif"/>
              </a:rPr>
              <a:t>that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classifier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cs typeface="Microsoft Sans Serif"/>
              </a:rPr>
              <a:t>can </a:t>
            </a:r>
            <a:r>
              <a:rPr lang="en-US" sz="2200" spc="-1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distinguish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between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different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cs typeface="Microsoft Sans Serif"/>
              </a:rPr>
              <a:t>classes. </a:t>
            </a:r>
            <a:r>
              <a:rPr lang="en-US" sz="22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major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problem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false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positives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.i.e.,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unsuccessful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landing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marked </a:t>
            </a: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as</a:t>
            </a:r>
            <a:r>
              <a:rPr lang="en-US" sz="2200" spc="-1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successful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landing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by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classifier.</a:t>
            </a:r>
            <a:endParaRPr lang="en-US" sz="2200" dirty="0">
              <a:cs typeface="Microsoft Sans Serif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C89B6-52FF-3A08-2CB5-50CC6A39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B1553CFD-398C-F7DC-E85A-EBEE2DC13D4C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6801424" y="2071857"/>
            <a:ext cx="3752381" cy="31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43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F000-9F23-A269-E127-01AF08FA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35" dirty="0">
                <a:solidFill>
                  <a:schemeClr val="accent1">
                    <a:lumMod val="50000"/>
                  </a:schemeClr>
                </a:solidFill>
              </a:rPr>
              <a:t>Conclusion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FD7F8-C45B-892E-59B2-2C17973A8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701037"/>
            <a:ext cx="10660350" cy="345592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cs typeface="Microsoft Sans Serif"/>
              </a:rPr>
              <a:t>can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conclude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that:</a:t>
            </a:r>
            <a:endParaRPr lang="en-US" sz="2200" dirty="0"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larger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5" dirty="0">
                <a:solidFill>
                  <a:srgbClr val="292929"/>
                </a:solidFill>
                <a:cs typeface="Microsoft Sans Serif"/>
              </a:rPr>
              <a:t>flight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amount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at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site,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greater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rate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at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launch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site.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95" dirty="0">
                <a:cs typeface="Microsoft Sans Serif"/>
              </a:rPr>
              <a:t>Launch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-130" dirty="0">
                <a:cs typeface="Microsoft Sans Serif"/>
              </a:rPr>
              <a:t>success</a:t>
            </a:r>
            <a:r>
              <a:rPr lang="en-US" sz="2200" spc="85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rate</a:t>
            </a:r>
            <a:r>
              <a:rPr lang="en-US" sz="2200" spc="90" dirty="0">
                <a:cs typeface="Microsoft Sans Serif"/>
              </a:rPr>
              <a:t> </a:t>
            </a:r>
            <a:r>
              <a:rPr lang="en-US" sz="2200" spc="-30" dirty="0">
                <a:cs typeface="Microsoft Sans Serif"/>
              </a:rPr>
              <a:t>started</a:t>
            </a:r>
            <a:r>
              <a:rPr lang="en-US" sz="2200" spc="95" dirty="0">
                <a:cs typeface="Microsoft Sans Serif"/>
              </a:rPr>
              <a:t> </a:t>
            </a:r>
            <a:r>
              <a:rPr lang="en-US" sz="2200" spc="40" dirty="0">
                <a:cs typeface="Microsoft Sans Serif"/>
              </a:rPr>
              <a:t>to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spc="-90" dirty="0">
                <a:cs typeface="Microsoft Sans Serif"/>
              </a:rPr>
              <a:t>increase</a:t>
            </a:r>
            <a:r>
              <a:rPr lang="en-US" sz="2200" spc="80" dirty="0">
                <a:cs typeface="Microsoft Sans Serif"/>
              </a:rPr>
              <a:t> </a:t>
            </a:r>
            <a:r>
              <a:rPr lang="en-US" sz="2200" spc="-20" dirty="0">
                <a:cs typeface="Microsoft Sans Serif"/>
              </a:rPr>
              <a:t>in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spc="100" dirty="0">
                <a:cs typeface="Microsoft Sans Serif"/>
              </a:rPr>
              <a:t>2013</a:t>
            </a:r>
            <a:r>
              <a:rPr lang="en-US" sz="2200" spc="65" dirty="0">
                <a:cs typeface="Microsoft Sans Serif"/>
              </a:rPr>
              <a:t> </a:t>
            </a:r>
            <a:r>
              <a:rPr lang="en-US" sz="2200" spc="40" dirty="0">
                <a:cs typeface="Microsoft Sans Serif"/>
              </a:rPr>
              <a:t>till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spc="60" dirty="0">
                <a:cs typeface="Microsoft Sans Serif"/>
              </a:rPr>
              <a:t>2020.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Orbits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25" dirty="0">
                <a:cs typeface="Microsoft Sans Serif"/>
              </a:rPr>
              <a:t>ES-L1,</a:t>
            </a:r>
            <a:r>
              <a:rPr lang="en-US" sz="2200" spc="90" dirty="0">
                <a:cs typeface="Microsoft Sans Serif"/>
              </a:rPr>
              <a:t> </a:t>
            </a:r>
            <a:r>
              <a:rPr lang="en-US" sz="2200" spc="-235" dirty="0">
                <a:cs typeface="Microsoft Sans Serif"/>
              </a:rPr>
              <a:t>GEO,</a:t>
            </a:r>
            <a:r>
              <a:rPr lang="en-US" sz="2200" spc="80" dirty="0">
                <a:cs typeface="Microsoft Sans Serif"/>
              </a:rPr>
              <a:t> </a:t>
            </a:r>
            <a:r>
              <a:rPr lang="en-US" sz="2200" spc="-190" dirty="0">
                <a:cs typeface="Microsoft Sans Serif"/>
              </a:rPr>
              <a:t>HEO,</a:t>
            </a:r>
            <a:r>
              <a:rPr lang="en-US" sz="2200" spc="80" dirty="0">
                <a:cs typeface="Microsoft Sans Serif"/>
              </a:rPr>
              <a:t> </a:t>
            </a:r>
            <a:r>
              <a:rPr lang="en-US" sz="2200" spc="-225" dirty="0">
                <a:cs typeface="Microsoft Sans Serif"/>
              </a:rPr>
              <a:t>SSO,</a:t>
            </a:r>
            <a:r>
              <a:rPr lang="en-US" sz="2200" spc="70" dirty="0">
                <a:cs typeface="Microsoft Sans Serif"/>
              </a:rPr>
              <a:t> </a:t>
            </a:r>
            <a:r>
              <a:rPr lang="en-US" sz="2200" spc="-180" dirty="0">
                <a:cs typeface="Microsoft Sans Serif"/>
              </a:rPr>
              <a:t>VLEO</a:t>
            </a:r>
            <a:r>
              <a:rPr lang="en-US" sz="2200" spc="90" dirty="0">
                <a:cs typeface="Microsoft Sans Serif"/>
              </a:rPr>
              <a:t> </a:t>
            </a:r>
            <a:r>
              <a:rPr lang="en-US" sz="2200" spc="-65" dirty="0">
                <a:cs typeface="Microsoft Sans Serif"/>
              </a:rPr>
              <a:t>had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spc="-35" dirty="0">
                <a:cs typeface="Microsoft Sans Serif"/>
              </a:rPr>
              <a:t>the</a:t>
            </a:r>
            <a:r>
              <a:rPr lang="en-US" sz="2200" spc="80" dirty="0">
                <a:cs typeface="Microsoft Sans Serif"/>
              </a:rPr>
              <a:t> </a:t>
            </a:r>
            <a:r>
              <a:rPr lang="en-US" sz="2200" spc="-45" dirty="0">
                <a:cs typeface="Microsoft Sans Serif"/>
              </a:rPr>
              <a:t>most</a:t>
            </a:r>
            <a:r>
              <a:rPr lang="en-US" sz="2200" spc="75" dirty="0">
                <a:cs typeface="Microsoft Sans Serif"/>
              </a:rPr>
              <a:t> </a:t>
            </a:r>
            <a:r>
              <a:rPr lang="en-US" sz="2200" spc="-130" dirty="0">
                <a:cs typeface="Microsoft Sans Serif"/>
              </a:rPr>
              <a:t>success</a:t>
            </a:r>
            <a:r>
              <a:rPr lang="en-US" sz="2200" spc="90" dirty="0">
                <a:cs typeface="Microsoft Sans Serif"/>
              </a:rPr>
              <a:t> </a:t>
            </a:r>
            <a:r>
              <a:rPr lang="en-US" sz="2200" spc="-55" dirty="0">
                <a:cs typeface="Microsoft Sans Serif"/>
              </a:rPr>
              <a:t>rate.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80" dirty="0">
                <a:solidFill>
                  <a:srgbClr val="292929"/>
                </a:solidFill>
                <a:cs typeface="Microsoft Sans Serif"/>
              </a:rPr>
              <a:t>KSC</a:t>
            </a:r>
            <a:r>
              <a:rPr lang="en-US" sz="2200" spc="-2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LC-39A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had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most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successful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cs typeface="Microsoft Sans Serif"/>
              </a:rPr>
              <a:t>launches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05" dirty="0">
                <a:solidFill>
                  <a:srgbClr val="292929"/>
                </a:solidFill>
                <a:cs typeface="Microsoft Sans Serif"/>
              </a:rPr>
              <a:t>any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sites.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Decision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tree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classifier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best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machine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learning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algorithm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this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task.</a:t>
            </a:r>
            <a:endParaRPr lang="en-US" sz="2200" dirty="0">
              <a:cs typeface="Microsoft Sans Serif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A2268-A31A-5013-F8D4-BAF2C03D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86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07" y="731810"/>
            <a:ext cx="5228393" cy="2697190"/>
          </a:xfrm>
        </p:spPr>
        <p:txBody>
          <a:bodyPr>
            <a:normAutofit/>
          </a:bodyPr>
          <a:lstStyle/>
          <a:p>
            <a:r>
              <a:rPr lang="en-US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941CC-6759-E9D6-9A31-26F43D981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3" y="2269897"/>
            <a:ext cx="10778221" cy="3609461"/>
          </a:xfrm>
        </p:spPr>
        <p:txBody>
          <a:bodyPr/>
          <a:lstStyle/>
          <a:p>
            <a:r>
              <a:rPr lang="en-US" sz="6000" b="1" dirty="0"/>
              <a:t>Methodology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3C87F-0DEA-68DA-B14F-76FE2936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0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91D3-E9E5-CDB5-9696-D3BEF624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spc="-85" dirty="0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n-US" sz="5400" b="1" spc="-100" dirty="0">
                <a:solidFill>
                  <a:schemeClr val="accent1">
                    <a:lumMod val="50000"/>
                  </a:schemeClr>
                </a:solidFill>
              </a:rPr>
              <a:t>h</a:t>
            </a:r>
            <a:r>
              <a:rPr lang="en-US" sz="5400" b="1" spc="5" dirty="0">
                <a:solidFill>
                  <a:schemeClr val="accent1">
                    <a:lumMod val="50000"/>
                  </a:schemeClr>
                </a:solidFill>
              </a:rPr>
              <a:t>odolo</a:t>
            </a:r>
            <a:r>
              <a:rPr lang="en-US" sz="5400" b="1" spc="-10" dirty="0">
                <a:solidFill>
                  <a:schemeClr val="accent1">
                    <a:lumMod val="50000"/>
                  </a:schemeClr>
                </a:solidFill>
              </a:rPr>
              <a:t>g</a:t>
            </a:r>
            <a:r>
              <a:rPr lang="en-US" sz="5400" b="1" spc="-160" dirty="0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5EE6-5FF4-BCA2-9EE1-BC2AAAD95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821317"/>
            <a:ext cx="10660350" cy="3827797"/>
          </a:xfrm>
        </p:spPr>
        <p:txBody>
          <a:bodyPr>
            <a:normAutofit lnSpcReduction="10000"/>
          </a:bodyPr>
          <a:lstStyle/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collection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methodology:</a:t>
            </a:r>
            <a:endParaRPr lang="en-US" sz="2200" dirty="0">
              <a:cs typeface="Microsoft Sans Serif"/>
            </a:endParaRPr>
          </a:p>
          <a:p>
            <a:pPr marL="927100" lvl="2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Data was collected using SpaceX API and web scraping from Wikipedia.</a:t>
            </a: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Perform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cs typeface="Microsoft Sans Serif"/>
              </a:rPr>
              <a:t>wrangling</a:t>
            </a:r>
          </a:p>
          <a:p>
            <a:pPr marL="927100" lvl="2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dirty="0">
                <a:cs typeface="Microsoft Sans Serif"/>
              </a:rPr>
              <a:t>One-hot encoding was applied to categorical features</a:t>
            </a: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Perform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exploratory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analysis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(EDA)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visualization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95" dirty="0">
                <a:solidFill>
                  <a:srgbClr val="292929"/>
                </a:solidFill>
                <a:cs typeface="Microsoft Sans Serif"/>
              </a:rPr>
              <a:t>SQL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Perform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cs typeface="Microsoft Sans Serif"/>
              </a:rPr>
              <a:t>interactive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visual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analytics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Folium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 err="1">
                <a:solidFill>
                  <a:srgbClr val="292929"/>
                </a:solidFill>
                <a:cs typeface="Microsoft Sans Serif"/>
              </a:rPr>
              <a:t>Plotly</a:t>
            </a:r>
            <a:r>
              <a:rPr lang="en-US"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10" dirty="0">
                <a:solidFill>
                  <a:srgbClr val="292929"/>
                </a:solidFill>
                <a:cs typeface="Microsoft Sans Serif"/>
              </a:rPr>
              <a:t>Dash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Perform</a:t>
            </a:r>
            <a:r>
              <a:rPr lang="en-US"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predictive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cs typeface="Microsoft Sans Serif"/>
              </a:rPr>
              <a:t>analysis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cs typeface="Microsoft Sans Serif"/>
              </a:rPr>
              <a:t>classification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models</a:t>
            </a:r>
          </a:p>
          <a:p>
            <a:pPr marL="927100" lvl="2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dirty="0">
                <a:cs typeface="Microsoft Sans Serif"/>
              </a:rPr>
              <a:t>How to build, tune, evaluate classification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749D-0854-3608-C4F9-8DCF8058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6C85-BB07-549F-87B2-A1A1C13E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114" dirty="0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en-US" sz="5400" b="1" spc="6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80" dirty="0">
                <a:solidFill>
                  <a:schemeClr val="accent1">
                    <a:lumMod val="50000"/>
                  </a:schemeClr>
                </a:solidFill>
              </a:rPr>
              <a:t>Collection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2666A-D41F-E088-234D-EA503B4EE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690688"/>
            <a:ext cx="10660350" cy="4180723"/>
          </a:xfrm>
        </p:spPr>
        <p:txBody>
          <a:bodyPr>
            <a:normAutofit fontScale="92500" lnSpcReduction="20000"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4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4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24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14" dirty="0">
                <a:solidFill>
                  <a:srgbClr val="292929"/>
                </a:solidFill>
                <a:cs typeface="Microsoft Sans Serif"/>
              </a:rPr>
              <a:t>was</a:t>
            </a:r>
            <a:r>
              <a:rPr lang="en-US" sz="24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collected</a:t>
            </a:r>
            <a:r>
              <a:rPr lang="en-US" sz="24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4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60" dirty="0">
                <a:solidFill>
                  <a:srgbClr val="292929"/>
                </a:solidFill>
                <a:cs typeface="Microsoft Sans Serif"/>
              </a:rPr>
              <a:t>various</a:t>
            </a:r>
            <a:r>
              <a:rPr lang="en-US" sz="24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cs typeface="Microsoft Sans Serif"/>
              </a:rPr>
              <a:t>methods</a:t>
            </a:r>
            <a:endParaRPr lang="en-US" sz="24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400" spc="-6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lang="en-US" sz="24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collection</a:t>
            </a:r>
            <a:r>
              <a:rPr lang="en-US" sz="2400" spc="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05" dirty="0">
                <a:solidFill>
                  <a:srgbClr val="292929"/>
                </a:solidFill>
                <a:cs typeface="Microsoft Sans Serif"/>
              </a:rPr>
              <a:t>was</a:t>
            </a:r>
            <a:r>
              <a:rPr lang="en-US" sz="24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0" dirty="0">
                <a:solidFill>
                  <a:srgbClr val="292929"/>
                </a:solidFill>
                <a:cs typeface="Microsoft Sans Serif"/>
              </a:rPr>
              <a:t>done</a:t>
            </a:r>
            <a:r>
              <a:rPr lang="en-US" sz="24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0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400" spc="10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92929"/>
                </a:solidFill>
                <a:cs typeface="Microsoft Sans Serif"/>
              </a:rPr>
              <a:t>get</a:t>
            </a:r>
            <a:r>
              <a:rPr lang="en-US" sz="24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request</a:t>
            </a:r>
            <a:r>
              <a:rPr lang="en-US" sz="2400" spc="10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3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4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4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35" dirty="0">
                <a:solidFill>
                  <a:srgbClr val="292929"/>
                </a:solidFill>
                <a:cs typeface="Microsoft Sans Serif"/>
              </a:rPr>
              <a:t>SpaceX</a:t>
            </a:r>
            <a:r>
              <a:rPr lang="en-US" sz="24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20" dirty="0">
                <a:solidFill>
                  <a:srgbClr val="292929"/>
                </a:solidFill>
                <a:cs typeface="Microsoft Sans Serif"/>
              </a:rPr>
              <a:t>API.</a:t>
            </a:r>
            <a:endParaRPr lang="en-US" sz="24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400" spc="-70" dirty="0">
                <a:solidFill>
                  <a:srgbClr val="292929"/>
                </a:solidFill>
                <a:cs typeface="Microsoft Sans Serif"/>
              </a:rPr>
              <a:t>Next,</a:t>
            </a:r>
            <a:r>
              <a:rPr lang="en-US" sz="2400" spc="2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85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400" spc="3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decoded</a:t>
            </a:r>
            <a:r>
              <a:rPr lang="en-US" sz="2400" spc="3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400" spc="3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60" dirty="0">
                <a:solidFill>
                  <a:srgbClr val="292929"/>
                </a:solidFill>
                <a:cs typeface="Microsoft Sans Serif"/>
              </a:rPr>
              <a:t>response</a:t>
            </a:r>
            <a:r>
              <a:rPr lang="en-US" sz="2400" spc="3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25" dirty="0">
                <a:solidFill>
                  <a:srgbClr val="292929"/>
                </a:solidFill>
                <a:cs typeface="Microsoft Sans Serif"/>
              </a:rPr>
              <a:t>content</a:t>
            </a:r>
            <a:r>
              <a:rPr lang="en-US" sz="2400" spc="3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25" dirty="0">
                <a:solidFill>
                  <a:srgbClr val="292929"/>
                </a:solidFill>
                <a:cs typeface="Microsoft Sans Serif"/>
              </a:rPr>
              <a:t>as</a:t>
            </a:r>
            <a:r>
              <a:rPr lang="en-US" sz="2400" spc="30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3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400" spc="3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25" dirty="0">
                <a:solidFill>
                  <a:srgbClr val="292929"/>
                </a:solidFill>
                <a:cs typeface="Microsoft Sans Serif"/>
              </a:rPr>
              <a:t>Json</a:t>
            </a:r>
            <a:r>
              <a:rPr lang="en-US" sz="2400" spc="3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3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400" spc="3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70" dirty="0">
                <a:solidFill>
                  <a:srgbClr val="292929"/>
                </a:solidFill>
                <a:cs typeface="Microsoft Sans Serif"/>
              </a:rPr>
              <a:t>.</a:t>
            </a:r>
            <a:r>
              <a:rPr lang="en-US" sz="2400" spc="-70" dirty="0" err="1">
                <a:solidFill>
                  <a:srgbClr val="292929"/>
                </a:solidFill>
                <a:cs typeface="Microsoft Sans Serif"/>
              </a:rPr>
              <a:t>json</a:t>
            </a:r>
            <a:r>
              <a:rPr lang="en-US" sz="2400" spc="-70" dirty="0">
                <a:solidFill>
                  <a:srgbClr val="292929"/>
                </a:solidFill>
                <a:cs typeface="Microsoft Sans Serif"/>
              </a:rPr>
              <a:t>()</a:t>
            </a:r>
            <a:r>
              <a:rPr lang="en-US" sz="2400" spc="30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20" dirty="0">
                <a:solidFill>
                  <a:srgbClr val="292929"/>
                </a:solidFill>
                <a:cs typeface="Microsoft Sans Serif"/>
              </a:rPr>
              <a:t>function</a:t>
            </a:r>
            <a:r>
              <a:rPr lang="en-US" sz="2400" spc="3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0" dirty="0">
                <a:solidFill>
                  <a:srgbClr val="292929"/>
                </a:solidFill>
                <a:cs typeface="Microsoft Sans Serif"/>
              </a:rPr>
              <a:t>call</a:t>
            </a:r>
            <a:r>
              <a:rPr lang="en-US" sz="2400" spc="3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5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400" spc="3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92929"/>
                </a:solidFill>
                <a:cs typeface="Microsoft Sans Serif"/>
              </a:rPr>
              <a:t>turn</a:t>
            </a:r>
            <a:r>
              <a:rPr lang="en-US" sz="2400" spc="3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50" dirty="0">
                <a:solidFill>
                  <a:srgbClr val="292929"/>
                </a:solidFill>
                <a:cs typeface="Microsoft Sans Serif"/>
              </a:rPr>
              <a:t>it</a:t>
            </a:r>
            <a:endParaRPr lang="en-US" sz="2400" dirty="0"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lang="en-US" sz="2400" spc="5" dirty="0">
                <a:solidFill>
                  <a:srgbClr val="292929"/>
                </a:solidFill>
                <a:cs typeface="Microsoft Sans Serif"/>
              </a:rPr>
              <a:t>into</a:t>
            </a:r>
            <a:r>
              <a:rPr lang="en-US" sz="24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3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4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70" dirty="0">
                <a:solidFill>
                  <a:srgbClr val="292929"/>
                </a:solidFill>
                <a:cs typeface="Microsoft Sans Serif"/>
              </a:rPr>
              <a:t>pandas</a:t>
            </a:r>
            <a:r>
              <a:rPr lang="en-US" sz="2400" spc="1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60" dirty="0" err="1">
                <a:solidFill>
                  <a:srgbClr val="292929"/>
                </a:solidFill>
                <a:cs typeface="Microsoft Sans Serif"/>
              </a:rPr>
              <a:t>dataframe</a:t>
            </a:r>
            <a:r>
              <a:rPr lang="en-US" sz="2400" spc="1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0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lang="en-US" sz="2400" spc="10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65" dirty="0">
                <a:solidFill>
                  <a:srgbClr val="292929"/>
                </a:solidFill>
                <a:cs typeface="Microsoft Sans Serif"/>
              </a:rPr>
              <a:t>.</a:t>
            </a:r>
            <a:r>
              <a:rPr lang="en-US" sz="2400" spc="-65" dirty="0" err="1">
                <a:solidFill>
                  <a:srgbClr val="292929"/>
                </a:solidFill>
                <a:cs typeface="Microsoft Sans Serif"/>
              </a:rPr>
              <a:t>json_normalize</a:t>
            </a:r>
            <a:r>
              <a:rPr lang="en-US" sz="2400" spc="-65" dirty="0">
                <a:solidFill>
                  <a:srgbClr val="292929"/>
                </a:solidFill>
                <a:cs typeface="Microsoft Sans Serif"/>
              </a:rPr>
              <a:t>().</a:t>
            </a:r>
            <a:endParaRPr lang="en-US" sz="2400" dirty="0"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400" spc="-19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4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then</a:t>
            </a:r>
            <a:r>
              <a:rPr lang="en-US" sz="2400" spc="3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70" dirty="0">
                <a:solidFill>
                  <a:srgbClr val="292929"/>
                </a:solidFill>
                <a:cs typeface="Microsoft Sans Serif"/>
              </a:rPr>
              <a:t>cleaned</a:t>
            </a:r>
            <a:r>
              <a:rPr lang="en-US" sz="2400" spc="-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400" spc="3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0" dirty="0">
                <a:solidFill>
                  <a:srgbClr val="292929"/>
                </a:solidFill>
                <a:cs typeface="Microsoft Sans Serif"/>
              </a:rPr>
              <a:t>data,</a:t>
            </a:r>
            <a:r>
              <a:rPr lang="en-US" sz="2400" spc="3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75" dirty="0">
                <a:solidFill>
                  <a:srgbClr val="292929"/>
                </a:solidFill>
                <a:cs typeface="Microsoft Sans Serif"/>
              </a:rPr>
              <a:t>checked</a:t>
            </a:r>
            <a:r>
              <a:rPr lang="en-US" sz="2400" spc="-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400" spc="3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missing</a:t>
            </a:r>
            <a:r>
              <a:rPr lang="en-US" sz="2400" spc="3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75" dirty="0">
                <a:solidFill>
                  <a:srgbClr val="292929"/>
                </a:solidFill>
                <a:cs typeface="Microsoft Sans Serif"/>
              </a:rPr>
              <a:t>values</a:t>
            </a:r>
            <a:r>
              <a:rPr lang="en-US" sz="2400" spc="-55" dirty="0">
                <a:solidFill>
                  <a:srgbClr val="292929"/>
                </a:solidFill>
                <a:cs typeface="Microsoft Sans Serif"/>
              </a:rPr>
              <a:t> and</a:t>
            </a:r>
            <a:r>
              <a:rPr lang="en-US" sz="2400" spc="3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20" dirty="0">
                <a:solidFill>
                  <a:srgbClr val="292929"/>
                </a:solidFill>
                <a:cs typeface="Microsoft Sans Serif"/>
              </a:rPr>
              <a:t>fill</a:t>
            </a:r>
            <a:r>
              <a:rPr lang="en-US" sz="2400" spc="3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lang="en-US" sz="2400" spc="3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missing</a:t>
            </a:r>
            <a:r>
              <a:rPr lang="en-US" sz="2400" spc="3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75" dirty="0">
                <a:solidFill>
                  <a:srgbClr val="292929"/>
                </a:solidFill>
                <a:cs typeface="Microsoft Sans Serif"/>
              </a:rPr>
              <a:t>values</a:t>
            </a:r>
            <a:r>
              <a:rPr lang="en-US" sz="2400" spc="-65" dirty="0">
                <a:solidFill>
                  <a:srgbClr val="292929"/>
                </a:solidFill>
                <a:cs typeface="Microsoft Sans Serif"/>
              </a:rPr>
              <a:t> where </a:t>
            </a:r>
            <a:r>
              <a:rPr lang="en-US" sz="2400" spc="-4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95" dirty="0">
                <a:solidFill>
                  <a:srgbClr val="292929"/>
                </a:solidFill>
                <a:cs typeface="Microsoft Sans Serif"/>
              </a:rPr>
              <a:t>necessary.</a:t>
            </a:r>
            <a:endParaRPr lang="en-US" sz="24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9135" algn="l"/>
              </a:tabLst>
            </a:pPr>
            <a:r>
              <a:rPr lang="en-US" sz="2400" spc="-75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lang="en-US" sz="2400" spc="2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92929"/>
                </a:solidFill>
                <a:cs typeface="Microsoft Sans Serif"/>
              </a:rPr>
              <a:t>addition,</a:t>
            </a:r>
            <a:r>
              <a:rPr lang="en-US" sz="2400" spc="20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85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400" spc="20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performed</a:t>
            </a:r>
            <a:r>
              <a:rPr lang="en-US" sz="2400" spc="1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0" dirty="0">
                <a:solidFill>
                  <a:srgbClr val="292929"/>
                </a:solidFill>
                <a:cs typeface="Microsoft Sans Serif"/>
              </a:rPr>
              <a:t>web</a:t>
            </a:r>
            <a:r>
              <a:rPr lang="en-US" sz="2400" spc="1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scraping</a:t>
            </a:r>
            <a:r>
              <a:rPr lang="en-US" sz="2400" spc="2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20" dirty="0">
                <a:solidFill>
                  <a:srgbClr val="292929"/>
                </a:solidFill>
                <a:cs typeface="Microsoft Sans Serif"/>
              </a:rPr>
              <a:t>from</a:t>
            </a:r>
            <a:r>
              <a:rPr lang="en-US" sz="2400" spc="20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Wikipedia</a:t>
            </a:r>
            <a:r>
              <a:rPr lang="en-US" sz="2400" spc="2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5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400" spc="1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75" dirty="0">
                <a:solidFill>
                  <a:srgbClr val="292929"/>
                </a:solidFill>
                <a:cs typeface="Microsoft Sans Serif"/>
              </a:rPr>
              <a:t>Falcon</a:t>
            </a:r>
            <a:r>
              <a:rPr lang="en-US" sz="2400" spc="2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85" dirty="0">
                <a:solidFill>
                  <a:srgbClr val="292929"/>
                </a:solidFill>
                <a:cs typeface="Microsoft Sans Serif"/>
              </a:rPr>
              <a:t>9</a:t>
            </a:r>
            <a:r>
              <a:rPr lang="en-US" sz="2400" spc="1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6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400" spc="1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records</a:t>
            </a:r>
            <a:r>
              <a:rPr lang="en-US" sz="2400" spc="2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92929"/>
                </a:solidFill>
                <a:cs typeface="Microsoft Sans Serif"/>
              </a:rPr>
              <a:t>with</a:t>
            </a:r>
            <a:endParaRPr lang="en-US" sz="2400" dirty="0"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lang="en-US" sz="2400" spc="-55" dirty="0" err="1">
                <a:solidFill>
                  <a:srgbClr val="292929"/>
                </a:solidFill>
                <a:cs typeface="Microsoft Sans Serif"/>
              </a:rPr>
              <a:t>BeautifulSoup</a:t>
            </a:r>
            <a:r>
              <a:rPr lang="en-US" sz="2400" spc="-55" dirty="0">
                <a:solidFill>
                  <a:srgbClr val="292929"/>
                </a:solidFill>
                <a:cs typeface="Microsoft Sans Serif"/>
              </a:rPr>
              <a:t>.</a:t>
            </a:r>
            <a:endParaRPr lang="en-US" sz="2400" dirty="0"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9135" algn="l"/>
                <a:tab pos="1196340" algn="l"/>
                <a:tab pos="2252345" algn="l"/>
                <a:tab pos="2775585" algn="l"/>
                <a:tab pos="3115310" algn="l"/>
                <a:tab pos="3938270" algn="l"/>
                <a:tab pos="4395470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1525" algn="l"/>
              </a:tabLst>
            </a:pPr>
            <a:r>
              <a:rPr lang="en-US" sz="2400" spc="-125" dirty="0">
                <a:solidFill>
                  <a:srgbClr val="292929"/>
                </a:solidFill>
                <a:cs typeface="Microsoft Sans Serif"/>
              </a:rPr>
              <a:t>The	</a:t>
            </a:r>
            <a:r>
              <a:rPr lang="en-US" sz="2400" spc="-10" dirty="0">
                <a:solidFill>
                  <a:srgbClr val="292929"/>
                </a:solidFill>
                <a:cs typeface="Microsoft Sans Serif"/>
              </a:rPr>
              <a:t>o</a:t>
            </a:r>
            <a:r>
              <a:rPr lang="en-US" sz="2400" spc="20" dirty="0">
                <a:solidFill>
                  <a:srgbClr val="292929"/>
                </a:solidFill>
                <a:cs typeface="Microsoft Sans Serif"/>
              </a:rPr>
              <a:t>b</a:t>
            </a:r>
            <a:r>
              <a:rPr lang="en-US" sz="2400" spc="-70" dirty="0">
                <a:solidFill>
                  <a:srgbClr val="292929"/>
                </a:solidFill>
                <a:cs typeface="Microsoft Sans Serif"/>
              </a:rPr>
              <a:t>je</a:t>
            </a:r>
            <a:r>
              <a:rPr lang="en-US" sz="2400" spc="-80" dirty="0">
                <a:solidFill>
                  <a:srgbClr val="292929"/>
                </a:solidFill>
                <a:cs typeface="Microsoft Sans Serif"/>
              </a:rPr>
              <a:t>c</a:t>
            </a:r>
            <a:r>
              <a:rPr lang="en-US" sz="2400" spc="-20" dirty="0">
                <a:solidFill>
                  <a:srgbClr val="292929"/>
                </a:solidFill>
                <a:cs typeface="Microsoft Sans Serif"/>
              </a:rPr>
              <a:t>tiv</a:t>
            </a:r>
            <a:r>
              <a:rPr lang="en-US" sz="2400" spc="-25" dirty="0">
                <a:solidFill>
                  <a:srgbClr val="292929"/>
                </a:solidFill>
                <a:cs typeface="Microsoft Sans Serif"/>
              </a:rPr>
              <a:t>e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-45" dirty="0">
                <a:solidFill>
                  <a:srgbClr val="292929"/>
                </a:solidFill>
                <a:cs typeface="Microsoft Sans Serif"/>
              </a:rPr>
              <a:t>w</a:t>
            </a:r>
            <a:r>
              <a:rPr lang="en-US" sz="2400" spc="-135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400" spc="-120" dirty="0">
                <a:solidFill>
                  <a:srgbClr val="292929"/>
                </a:solidFill>
                <a:cs typeface="Microsoft Sans Serif"/>
              </a:rPr>
              <a:t>s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15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lang="en-US" sz="2400" spc="45" dirty="0">
                <a:solidFill>
                  <a:srgbClr val="292929"/>
                </a:solidFill>
                <a:cs typeface="Microsoft Sans Serif"/>
              </a:rPr>
              <a:t>o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ext</a:t>
            </a:r>
            <a:r>
              <a:rPr lang="en-US" sz="2400" spc="-20" dirty="0">
                <a:solidFill>
                  <a:srgbClr val="292929"/>
                </a:solidFill>
                <a:cs typeface="Microsoft Sans Serif"/>
              </a:rPr>
              <a:t>r</a:t>
            </a:r>
            <a:r>
              <a:rPr lang="en-US" sz="2400" spc="-125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400" spc="-20" dirty="0">
                <a:solidFill>
                  <a:srgbClr val="292929"/>
                </a:solidFill>
                <a:cs typeface="Microsoft Sans Serif"/>
              </a:rPr>
              <a:t>ct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30" dirty="0">
                <a:solidFill>
                  <a:srgbClr val="292929"/>
                </a:solidFill>
                <a:cs typeface="Microsoft Sans Serif"/>
              </a:rPr>
              <a:t>l</a:t>
            </a:r>
            <a:r>
              <a:rPr lang="en-US" sz="2400" spc="-85" dirty="0">
                <a:solidFill>
                  <a:srgbClr val="292929"/>
                </a:solidFill>
                <a:cs typeface="Microsoft Sans Serif"/>
              </a:rPr>
              <a:t>au</a:t>
            </a:r>
            <a:r>
              <a:rPr lang="en-US" sz="2400" spc="-75" dirty="0">
                <a:solidFill>
                  <a:srgbClr val="292929"/>
                </a:solidFill>
                <a:cs typeface="Microsoft Sans Serif"/>
              </a:rPr>
              <a:t>n</a:t>
            </a:r>
            <a:r>
              <a:rPr lang="en-US" sz="2400" spc="-114" dirty="0">
                <a:solidFill>
                  <a:srgbClr val="292929"/>
                </a:solidFill>
                <a:cs typeface="Microsoft Sans Serif"/>
              </a:rPr>
              <a:t>c</a:t>
            </a:r>
            <a:r>
              <a:rPr lang="en-US" sz="2400" spc="-55" dirty="0">
                <a:solidFill>
                  <a:srgbClr val="292929"/>
                </a:solidFill>
                <a:cs typeface="Microsoft Sans Serif"/>
              </a:rPr>
              <a:t>h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25" dirty="0">
                <a:solidFill>
                  <a:srgbClr val="292929"/>
                </a:solidFill>
                <a:cs typeface="Microsoft Sans Serif"/>
              </a:rPr>
              <a:t>r</a:t>
            </a:r>
            <a:r>
              <a:rPr lang="en-US" sz="2400" spc="-80" dirty="0">
                <a:solidFill>
                  <a:srgbClr val="292929"/>
                </a:solidFill>
                <a:cs typeface="Microsoft Sans Serif"/>
              </a:rPr>
              <a:t>eco</a:t>
            </a:r>
            <a:r>
              <a:rPr lang="en-US" sz="2400" spc="5" dirty="0">
                <a:solidFill>
                  <a:srgbClr val="292929"/>
                </a:solidFill>
                <a:cs typeface="Microsoft Sans Serif"/>
              </a:rPr>
              <a:t>r</a:t>
            </a:r>
            <a:r>
              <a:rPr lang="en-US" sz="2400" spc="20" dirty="0">
                <a:solidFill>
                  <a:srgbClr val="292929"/>
                </a:solidFill>
                <a:cs typeface="Microsoft Sans Serif"/>
              </a:rPr>
              <a:t>d</a:t>
            </a:r>
            <a:r>
              <a:rPr lang="en-US" sz="2400" spc="-120" dirty="0">
                <a:solidFill>
                  <a:srgbClr val="292929"/>
                </a:solidFill>
                <a:cs typeface="Microsoft Sans Serif"/>
              </a:rPr>
              <a:t>s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-125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400" spc="-120" dirty="0">
                <a:solidFill>
                  <a:srgbClr val="292929"/>
                </a:solidFill>
                <a:cs typeface="Microsoft Sans Serif"/>
              </a:rPr>
              <a:t>s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-114" dirty="0">
                <a:solidFill>
                  <a:srgbClr val="292929"/>
                </a:solidFill>
                <a:cs typeface="Microsoft Sans Serif"/>
              </a:rPr>
              <a:t>H</a:t>
            </a:r>
            <a:r>
              <a:rPr lang="en-US" sz="2400" spc="-210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lang="en-US" sz="2400" spc="-100" dirty="0">
                <a:solidFill>
                  <a:srgbClr val="292929"/>
                </a:solidFill>
                <a:cs typeface="Microsoft Sans Serif"/>
              </a:rPr>
              <a:t>ML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-20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400" spc="20" dirty="0">
                <a:solidFill>
                  <a:srgbClr val="292929"/>
                </a:solidFill>
                <a:cs typeface="Microsoft Sans Serif"/>
              </a:rPr>
              <a:t>b</a:t>
            </a:r>
            <a:r>
              <a:rPr lang="en-US" sz="2400" spc="-75" dirty="0">
                <a:solidFill>
                  <a:srgbClr val="292929"/>
                </a:solidFill>
                <a:cs typeface="Microsoft Sans Serif"/>
              </a:rPr>
              <a:t>le</a:t>
            </a:r>
            <a:r>
              <a:rPr lang="en-US" sz="2400" spc="-50" dirty="0">
                <a:solidFill>
                  <a:srgbClr val="292929"/>
                </a:solidFill>
                <a:cs typeface="Microsoft Sans Serif"/>
              </a:rPr>
              <a:t>,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20" dirty="0">
                <a:solidFill>
                  <a:srgbClr val="292929"/>
                </a:solidFill>
                <a:cs typeface="Microsoft Sans Serif"/>
              </a:rPr>
              <a:t>p</a:t>
            </a:r>
            <a:r>
              <a:rPr lang="en-US" sz="2400" spc="-85" dirty="0">
                <a:solidFill>
                  <a:srgbClr val="292929"/>
                </a:solidFill>
                <a:cs typeface="Microsoft Sans Serif"/>
              </a:rPr>
              <a:t>ars</a:t>
            </a:r>
            <a:r>
              <a:rPr lang="en-US" sz="2400" spc="-100" dirty="0">
                <a:solidFill>
                  <a:srgbClr val="292929"/>
                </a:solidFill>
                <a:cs typeface="Microsoft Sans Serif"/>
              </a:rPr>
              <a:t>e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90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lang="en-US" sz="2400" spc="-80" dirty="0">
                <a:solidFill>
                  <a:srgbClr val="292929"/>
                </a:solidFill>
                <a:cs typeface="Microsoft Sans Serif"/>
              </a:rPr>
              <a:t>he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90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lang="en-US" sz="2400" spc="-125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400" spc="-30" dirty="0">
                <a:solidFill>
                  <a:srgbClr val="292929"/>
                </a:solidFill>
                <a:cs typeface="Microsoft Sans Serif"/>
              </a:rPr>
              <a:t>ble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	</a:t>
            </a:r>
            <a:r>
              <a:rPr lang="en-US" sz="2400" spc="-95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400" spc="-75" dirty="0">
                <a:solidFill>
                  <a:srgbClr val="292929"/>
                </a:solidFill>
                <a:cs typeface="Microsoft Sans Serif"/>
              </a:rPr>
              <a:t>n</a:t>
            </a:r>
            <a:r>
              <a:rPr lang="en-US" sz="2400" spc="5" dirty="0">
                <a:solidFill>
                  <a:srgbClr val="292929"/>
                </a:solidFill>
                <a:cs typeface="Microsoft Sans Serif"/>
              </a:rPr>
              <a:t>d  </a:t>
            </a:r>
            <a:r>
              <a:rPr lang="en-US" sz="2400" spc="-40" dirty="0">
                <a:solidFill>
                  <a:srgbClr val="292929"/>
                </a:solidFill>
                <a:cs typeface="Microsoft Sans Serif"/>
              </a:rPr>
              <a:t>convert</a:t>
            </a:r>
            <a:r>
              <a:rPr lang="en-US" sz="24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50" dirty="0">
                <a:solidFill>
                  <a:srgbClr val="292929"/>
                </a:solidFill>
                <a:cs typeface="Microsoft Sans Serif"/>
              </a:rPr>
              <a:t>it</a:t>
            </a:r>
            <a:r>
              <a:rPr lang="en-US" sz="24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3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4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13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4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70" dirty="0">
                <a:solidFill>
                  <a:srgbClr val="292929"/>
                </a:solidFill>
                <a:cs typeface="Microsoft Sans Serif"/>
              </a:rPr>
              <a:t>pandas</a:t>
            </a:r>
            <a:r>
              <a:rPr lang="en-US" sz="2400" spc="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55" dirty="0" err="1">
                <a:solidFill>
                  <a:srgbClr val="292929"/>
                </a:solidFill>
                <a:cs typeface="Microsoft Sans Serif"/>
              </a:rPr>
              <a:t>dataframe</a:t>
            </a:r>
            <a:r>
              <a:rPr lang="en-US" sz="2400" spc="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lang="en-US" sz="24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20" dirty="0">
                <a:solidFill>
                  <a:srgbClr val="292929"/>
                </a:solidFill>
                <a:cs typeface="Microsoft Sans Serif"/>
              </a:rPr>
              <a:t>future</a:t>
            </a:r>
            <a:r>
              <a:rPr lang="en-US" sz="24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400" spc="-80" dirty="0">
                <a:solidFill>
                  <a:srgbClr val="292929"/>
                </a:solidFill>
                <a:cs typeface="Microsoft Sans Serif"/>
              </a:rPr>
              <a:t>analysis.</a:t>
            </a:r>
            <a:endParaRPr lang="en-US" sz="2400" dirty="0"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86FAB-89BF-3909-2059-B59790EC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85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FD28-4A19-33D0-ED9E-B440CC3A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486694"/>
            <a:ext cx="4813129" cy="17072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spc="-114" dirty="0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80" dirty="0">
                <a:solidFill>
                  <a:schemeClr val="accent1">
                    <a:lumMod val="50000"/>
                  </a:schemeClr>
                </a:solidFill>
              </a:rPr>
              <a:t>Collection</a:t>
            </a:r>
            <a:r>
              <a:rPr lang="en-US" sz="5400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760" dirty="0">
                <a:solidFill>
                  <a:schemeClr val="accent1">
                    <a:lumMod val="50000"/>
                  </a:schemeClr>
                </a:solidFill>
              </a:rPr>
              <a:t>–</a:t>
            </a:r>
            <a:r>
              <a:rPr lang="en-US" sz="5400" b="1" spc="1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60" dirty="0">
                <a:solidFill>
                  <a:schemeClr val="accent1">
                    <a:lumMod val="50000"/>
                  </a:schemeClr>
                </a:solidFill>
              </a:rPr>
              <a:t>SpaceX</a:t>
            </a:r>
            <a:r>
              <a:rPr lang="en-US" sz="5400" b="1" spc="14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245" dirty="0">
                <a:solidFill>
                  <a:schemeClr val="accent1">
                    <a:lumMod val="50000"/>
                  </a:schemeClr>
                </a:solidFill>
              </a:rPr>
              <a:t>API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8C640-FD0B-7B43-4537-084316ED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45308-81F3-D289-2C19-FDACE37F8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898" y="2246475"/>
            <a:ext cx="4813129" cy="30954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1300" marR="207010" indent="-228600">
              <a:lnSpc>
                <a:spcPts val="2800"/>
              </a:lnSpc>
              <a:spcBef>
                <a:spcPts val="95"/>
              </a:spcBef>
              <a:buFont typeface="Wingdings 2" panose="05020102010507070707" pitchFamily="18" charset="2"/>
              <a:buChar char="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chemeClr val="tx1"/>
                </a:solidFill>
              </a:rPr>
              <a:t>We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-80" dirty="0">
                <a:solidFill>
                  <a:schemeClr val="tx1"/>
                </a:solidFill>
              </a:rPr>
              <a:t>used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the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5" dirty="0">
                <a:solidFill>
                  <a:schemeClr val="tx1"/>
                </a:solidFill>
              </a:rPr>
              <a:t>get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-50" dirty="0">
                <a:solidFill>
                  <a:schemeClr val="tx1"/>
                </a:solidFill>
              </a:rPr>
              <a:t>request</a:t>
            </a:r>
            <a:r>
              <a:rPr lang="en-US" sz="2200" spc="80" dirty="0">
                <a:solidFill>
                  <a:schemeClr val="tx1"/>
                </a:solidFill>
              </a:rPr>
              <a:t> </a:t>
            </a:r>
            <a:r>
              <a:rPr lang="en-US" sz="2200" spc="40" dirty="0">
                <a:solidFill>
                  <a:schemeClr val="tx1"/>
                </a:solidFill>
              </a:rPr>
              <a:t>to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the </a:t>
            </a:r>
            <a:r>
              <a:rPr lang="en-US" sz="2200" spc="-30" dirty="0">
                <a:solidFill>
                  <a:schemeClr val="tx1"/>
                </a:solidFill>
              </a:rPr>
              <a:t> </a:t>
            </a:r>
            <a:r>
              <a:rPr lang="en-US" sz="2200" spc="-155" dirty="0">
                <a:solidFill>
                  <a:schemeClr val="tx1"/>
                </a:solidFill>
              </a:rPr>
              <a:t>SpaceX</a:t>
            </a:r>
            <a:r>
              <a:rPr lang="en-US" sz="2200" spc="-150" dirty="0">
                <a:solidFill>
                  <a:schemeClr val="tx1"/>
                </a:solidFill>
              </a:rPr>
              <a:t> API</a:t>
            </a:r>
            <a:r>
              <a:rPr lang="en-US" sz="2200" spc="-145" dirty="0">
                <a:solidFill>
                  <a:schemeClr val="tx1"/>
                </a:solidFill>
              </a:rPr>
              <a:t> </a:t>
            </a:r>
            <a:r>
              <a:rPr lang="en-US" sz="2200" spc="40" dirty="0">
                <a:solidFill>
                  <a:schemeClr val="tx1"/>
                </a:solidFill>
              </a:rPr>
              <a:t>to </a:t>
            </a:r>
            <a:r>
              <a:rPr lang="en-US" sz="2200" spc="-40" dirty="0">
                <a:solidFill>
                  <a:schemeClr val="tx1"/>
                </a:solidFill>
              </a:rPr>
              <a:t>collect </a:t>
            </a:r>
            <a:r>
              <a:rPr lang="en-US" sz="2200" spc="-65" dirty="0">
                <a:solidFill>
                  <a:schemeClr val="tx1"/>
                </a:solidFill>
              </a:rPr>
              <a:t>data, </a:t>
            </a:r>
            <a:r>
              <a:rPr lang="en-US" sz="2200" spc="-90" dirty="0">
                <a:solidFill>
                  <a:schemeClr val="tx1"/>
                </a:solidFill>
              </a:rPr>
              <a:t>clean </a:t>
            </a:r>
            <a:r>
              <a:rPr lang="en-US" sz="2200" spc="-85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the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-50" dirty="0">
                <a:solidFill>
                  <a:schemeClr val="tx1"/>
                </a:solidFill>
              </a:rPr>
              <a:t>requested</a:t>
            </a:r>
            <a:r>
              <a:rPr lang="en-US" sz="2200" spc="80" dirty="0">
                <a:solidFill>
                  <a:schemeClr val="tx1"/>
                </a:solidFill>
              </a:rPr>
              <a:t> </a:t>
            </a:r>
            <a:r>
              <a:rPr lang="en-US" sz="2200" spc="-50" dirty="0">
                <a:solidFill>
                  <a:schemeClr val="tx1"/>
                </a:solidFill>
              </a:rPr>
              <a:t>data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-70" dirty="0">
                <a:solidFill>
                  <a:schemeClr val="tx1"/>
                </a:solidFill>
              </a:rPr>
              <a:t>and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15" dirty="0">
                <a:solidFill>
                  <a:schemeClr val="tx1"/>
                </a:solidFill>
              </a:rPr>
              <a:t>did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105" dirty="0">
                <a:solidFill>
                  <a:schemeClr val="tx1"/>
                </a:solidFill>
              </a:rPr>
              <a:t>some </a:t>
            </a:r>
            <a:r>
              <a:rPr lang="en-US" sz="2200" spc="-570" dirty="0">
                <a:solidFill>
                  <a:schemeClr val="tx1"/>
                </a:solidFill>
              </a:rPr>
              <a:t> </a:t>
            </a:r>
            <a:r>
              <a:rPr lang="en-US" sz="2200" spc="-80" dirty="0">
                <a:solidFill>
                  <a:schemeClr val="tx1"/>
                </a:solidFill>
              </a:rPr>
              <a:t>basic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-45" dirty="0">
                <a:solidFill>
                  <a:schemeClr val="tx1"/>
                </a:solidFill>
              </a:rPr>
              <a:t>data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30" dirty="0">
                <a:solidFill>
                  <a:schemeClr val="tx1"/>
                </a:solidFill>
              </a:rPr>
              <a:t>wrangling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70" dirty="0">
                <a:solidFill>
                  <a:schemeClr val="tx1"/>
                </a:solidFill>
              </a:rPr>
              <a:t>and </a:t>
            </a:r>
            <a:r>
              <a:rPr lang="en-US" sz="2200" spc="-65" dirty="0">
                <a:solidFill>
                  <a:schemeClr val="tx1"/>
                </a:solidFill>
              </a:rPr>
              <a:t> </a:t>
            </a:r>
            <a:r>
              <a:rPr lang="en-US" sz="2200" spc="-20" dirty="0">
                <a:solidFill>
                  <a:schemeClr val="tx1"/>
                </a:solidFill>
              </a:rPr>
              <a:t>formatting.</a:t>
            </a:r>
            <a:endParaRPr lang="en-US" sz="2200" dirty="0">
              <a:solidFill>
                <a:schemeClr val="tx1"/>
              </a:solidFill>
            </a:endParaRPr>
          </a:p>
          <a:p>
            <a:pPr marL="241300" marR="5080" indent="-228600">
              <a:lnSpc>
                <a:spcPts val="2800"/>
              </a:lnSpc>
              <a:spcBef>
                <a:spcPts val="1405"/>
              </a:spcBef>
              <a:buFont typeface="Wingdings 2" panose="05020102010507070707" pitchFamily="18" charset="2"/>
              <a:buChar char="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chemeClr val="tx1"/>
                </a:solidFill>
              </a:rPr>
              <a:t>The</a:t>
            </a:r>
            <a:r>
              <a:rPr lang="en-US" sz="2200" spc="65" dirty="0">
                <a:solidFill>
                  <a:schemeClr val="tx1"/>
                </a:solidFill>
              </a:rPr>
              <a:t> </a:t>
            </a:r>
            <a:r>
              <a:rPr lang="en-US" sz="2200" spc="-15" dirty="0">
                <a:solidFill>
                  <a:schemeClr val="tx1"/>
                </a:solidFill>
              </a:rPr>
              <a:t>link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40" dirty="0">
                <a:solidFill>
                  <a:schemeClr val="tx1"/>
                </a:solidFill>
              </a:rPr>
              <a:t>to</a:t>
            </a:r>
            <a:r>
              <a:rPr lang="en-US" sz="2200" spc="70" dirty="0">
                <a:solidFill>
                  <a:schemeClr val="tx1"/>
                </a:solidFill>
              </a:rPr>
              <a:t> </a:t>
            </a:r>
            <a:r>
              <a:rPr lang="en-US" sz="2200" spc="-35" dirty="0">
                <a:solidFill>
                  <a:schemeClr val="tx1"/>
                </a:solidFill>
              </a:rPr>
              <a:t>the</a:t>
            </a:r>
            <a:r>
              <a:rPr lang="en-US" sz="2200" spc="75" dirty="0">
                <a:solidFill>
                  <a:schemeClr val="tx1"/>
                </a:solidFill>
              </a:rPr>
              <a:t> </a:t>
            </a:r>
            <a:r>
              <a:rPr lang="en-US" sz="2200" spc="-20" dirty="0">
                <a:solidFill>
                  <a:schemeClr val="tx1"/>
                </a:solidFill>
              </a:rPr>
              <a:t>notebook</a:t>
            </a:r>
            <a:r>
              <a:rPr lang="en-US" sz="2200" spc="80" dirty="0">
                <a:solidFill>
                  <a:schemeClr val="tx1"/>
                </a:solidFill>
              </a:rPr>
              <a:t> </a:t>
            </a:r>
            <a:r>
              <a:rPr lang="en-US" sz="2200" spc="-65" dirty="0">
                <a:solidFill>
                  <a:schemeClr val="tx1"/>
                </a:solidFill>
              </a:rPr>
              <a:t>is : </a:t>
            </a:r>
            <a:r>
              <a:rPr lang="en-US" sz="2200" spc="-65" dirty="0">
                <a:solidFill>
                  <a:schemeClr val="tx1"/>
                </a:solidFill>
                <a:hlinkClick r:id="rId2"/>
              </a:rPr>
              <a:t>https://github.com/Poojitha-31/Applied-Data-Science-Capstone-IBM/blob/main/Hands-on%20Lab_%20Complete%20the%20Data%20Collection%20API%20Lab.ipynb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object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41F1C7-D970-D069-E3CF-098E958350B1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3" cstate="print"/>
          <a:stretch>
            <a:fillRect/>
          </a:stretch>
        </p:blipFill>
        <p:spPr>
          <a:xfrm>
            <a:off x="5552871" y="710848"/>
            <a:ext cx="5944018" cy="545203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B621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B621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66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4EBD-5319-468B-B45C-A7E9ADDE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6882135" cy="1325563"/>
          </a:xfrm>
        </p:spPr>
        <p:txBody>
          <a:bodyPr>
            <a:normAutofit/>
          </a:bodyPr>
          <a:lstStyle/>
          <a:p>
            <a:r>
              <a:rPr lang="en-US" sz="5400" b="1" spc="-114" dirty="0">
                <a:solidFill>
                  <a:schemeClr val="accent1">
                    <a:lumMod val="50000"/>
                  </a:schemeClr>
                </a:solidFill>
              </a:rPr>
              <a:t>Data</a:t>
            </a:r>
            <a:r>
              <a:rPr lang="en-US" sz="5400" b="1" spc="114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80" dirty="0">
                <a:solidFill>
                  <a:schemeClr val="accent1">
                    <a:lumMod val="50000"/>
                  </a:schemeClr>
                </a:solidFill>
              </a:rPr>
              <a:t>Collection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5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en-US" sz="5400" b="1" spc="12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400" b="1" spc="-125" dirty="0">
                <a:solidFill>
                  <a:schemeClr val="accent1">
                    <a:lumMod val="50000"/>
                  </a:schemeClr>
                </a:solidFill>
              </a:rPr>
              <a:t>Scraping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B474-F80B-0DEA-0E9A-F2C1B0B2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970314"/>
            <a:ext cx="5412565" cy="3684525"/>
          </a:xfrm>
        </p:spPr>
        <p:txBody>
          <a:bodyPr>
            <a:normAutofit/>
          </a:bodyPr>
          <a:lstStyle/>
          <a:p>
            <a:pPr marL="241300" marR="14224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cs typeface="Microsoft Sans Serif"/>
              </a:rPr>
              <a:t>applied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web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scrapping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35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 err="1">
                <a:solidFill>
                  <a:srgbClr val="292929"/>
                </a:solidFill>
                <a:cs typeface="Microsoft Sans Serif"/>
              </a:rPr>
              <a:t>webscrap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cs typeface="Microsoft Sans Serif"/>
              </a:rPr>
              <a:t>Falcon</a:t>
            </a:r>
            <a:r>
              <a:rPr lang="en-US" sz="22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100" dirty="0">
                <a:solidFill>
                  <a:srgbClr val="292929"/>
                </a:solidFill>
                <a:cs typeface="Microsoft Sans Serif"/>
              </a:rPr>
              <a:t>9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cs typeface="Microsoft Sans Serif"/>
              </a:rPr>
              <a:t>records </a:t>
            </a:r>
            <a:r>
              <a:rPr lang="en-US" sz="2200" spc="-5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0" dirty="0" err="1">
                <a:solidFill>
                  <a:srgbClr val="292929"/>
                </a:solidFill>
                <a:cs typeface="Microsoft Sans Serif"/>
              </a:rPr>
              <a:t>BeautifulSoup</a:t>
            </a:r>
            <a:endParaRPr lang="en-US"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10" dirty="0">
                <a:solidFill>
                  <a:srgbClr val="292929"/>
                </a:solidFill>
                <a:cs typeface="Microsoft Sans Serif"/>
              </a:rPr>
              <a:t>We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parsed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table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cs typeface="Microsoft Sans Serif"/>
              </a:rPr>
              <a:t>converted</a:t>
            </a:r>
            <a:r>
              <a:rPr lang="en-US" sz="2200" dirty="0">
                <a:cs typeface="Microsoft Sans Serif"/>
              </a:rPr>
              <a:t> 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it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cs typeface="Microsoft Sans Serif"/>
              </a:rPr>
              <a:t>into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cs typeface="Microsoft Sans Serif"/>
              </a:rPr>
              <a:t>a</a:t>
            </a:r>
            <a:r>
              <a:rPr lang="en-US"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cs typeface="Microsoft Sans Serif"/>
              </a:rPr>
              <a:t>pandas</a:t>
            </a:r>
            <a:r>
              <a:rPr lang="en-US"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 err="1">
                <a:solidFill>
                  <a:srgbClr val="292929"/>
                </a:solidFill>
                <a:cs typeface="Microsoft Sans Serif"/>
              </a:rPr>
              <a:t>dataframe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.</a:t>
            </a:r>
            <a:endParaRPr lang="en-US" sz="2200" dirty="0">
              <a:cs typeface="Microsoft Sans Serif"/>
            </a:endParaRPr>
          </a:p>
          <a:p>
            <a:pPr marL="241300" marR="5080" indent="-228600">
              <a:lnSpc>
                <a:spcPct val="1002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cs typeface="Microsoft Sans Serif"/>
              </a:rPr>
              <a:t>link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lang="en-US"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cs typeface="Microsoft Sans Serif"/>
              </a:rPr>
              <a:t>notebook</a:t>
            </a:r>
            <a:r>
              <a:rPr lang="en-US"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</a:rPr>
              <a:t>is: </a:t>
            </a:r>
            <a:r>
              <a:rPr lang="en-US" sz="2200" spc="-65" dirty="0">
                <a:solidFill>
                  <a:srgbClr val="292929"/>
                </a:solidFill>
                <a:cs typeface="Microsoft Sans Serif"/>
                <a:hlinkClick r:id="rId3"/>
              </a:rPr>
              <a:t>https://github.com/Poojitha-31/Applied-Data-Science-Capstone-IBM/blob/main/Data%20Collection%20with%20Web%20Scraping%20lab.ipynb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80BDB-0B9A-8015-EA6B-AA6FF05B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3FE19E17-EF25-DB43-5F65-9D3BF2DD9211}"/>
              </a:ext>
            </a:extLst>
          </p:cNvPr>
          <p:cNvPicPr>
            <a:picLocks noGrp="1"/>
          </p:cNvPicPr>
          <p:nvPr>
            <p:ph sz="half" idx="13"/>
          </p:nvPr>
        </p:nvPicPr>
        <p:blipFill>
          <a:blip r:embed="rId4" cstate="print"/>
          <a:stretch>
            <a:fillRect/>
          </a:stretch>
        </p:blipFill>
        <p:spPr>
          <a:xfrm>
            <a:off x="6256420" y="1491342"/>
            <a:ext cx="4826107" cy="41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9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37DAF-AFAF-4561-A80B-C76198EBD31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{2944D1DE-9BC6-4389-9687-6E1BC6A2687B}tf67338807_win32</Template>
  <TotalTime>639</TotalTime>
  <Words>1949</Words>
  <Application>Microsoft Office PowerPoint</Application>
  <PresentationFormat>Widescreen</PresentationFormat>
  <Paragraphs>209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Arial MT</vt:lpstr>
      <vt:lpstr>Calibri</vt:lpstr>
      <vt:lpstr>Dante</vt:lpstr>
      <vt:lpstr>Dante (Headings)2</vt:lpstr>
      <vt:lpstr>Helvetica Neue Medium</vt:lpstr>
      <vt:lpstr>Microsoft Sans Serif</vt:lpstr>
      <vt:lpstr>Wingdings 2</vt:lpstr>
      <vt:lpstr>OffsetVTI</vt:lpstr>
      <vt:lpstr>Data Science Capstone Project</vt:lpstr>
      <vt:lpstr>Agenda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EDA with Visualization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EDA with SQL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Interactive Map with  Folium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PowerPoint Presentation</vt:lpstr>
      <vt:lpstr>Classification Accuracy</vt:lpstr>
      <vt:lpstr>Confusion Matrix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Laxmi Poojitha Polireddi</dc:creator>
  <cp:lastModifiedBy>Laxmi Poojitha Polireddi</cp:lastModifiedBy>
  <cp:revision>86</cp:revision>
  <dcterms:created xsi:type="dcterms:W3CDTF">2024-11-02T01:01:14Z</dcterms:created>
  <dcterms:modified xsi:type="dcterms:W3CDTF">2024-11-03T04:25:56Z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